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0" r:id="rId1"/>
  </p:sldMasterIdLst>
  <p:notesMasterIdLst>
    <p:notesMasterId r:id="rId14"/>
  </p:notesMasterIdLst>
  <p:sldIdLst>
    <p:sldId id="256" r:id="rId2"/>
    <p:sldId id="258" r:id="rId3"/>
    <p:sldId id="257" r:id="rId4"/>
    <p:sldId id="259" r:id="rId5"/>
    <p:sldId id="260" r:id="rId6"/>
    <p:sldId id="267" r:id="rId7"/>
    <p:sldId id="261" r:id="rId8"/>
    <p:sldId id="262" r:id="rId9"/>
    <p:sldId id="263"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94"/>
    <p:restoredTop sz="94653"/>
  </p:normalViewPr>
  <p:slideViewPr>
    <p:cSldViewPr snapToGrid="0" snapToObjects="1">
      <p:cViewPr varScale="1">
        <p:scale>
          <a:sx n="169" d="100"/>
          <a:sy n="169" d="100"/>
        </p:scale>
        <p:origin x="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Volumes/GoogleDrive/My%20Drive/1.%20Thinkful%20Folder/13.%20Capstone%20III/Heart_2020_CDC%20Data%20v1.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Sheet2!$G$6</c:f>
              <c:strCache>
                <c:ptCount val="1"/>
                <c:pt idx="0">
                  <c:v>BMI</c:v>
                </c:pt>
              </c:strCache>
            </c:strRef>
          </c:tx>
          <c:spPr>
            <a:solidFill>
              <a:schemeClr val="accent1"/>
            </a:solidFill>
            <a:ln>
              <a:noFill/>
            </a:ln>
            <a:effectLst/>
          </c:spPr>
          <c:invertIfNegative val="0"/>
          <c:cat>
            <c:strRef>
              <c:f>Sheet2!$H$5:$I$5</c:f>
              <c:strCache>
                <c:ptCount val="2"/>
                <c:pt idx="0">
                  <c:v> No Heart Disease</c:v>
                </c:pt>
                <c:pt idx="1">
                  <c:v>Yes Heart Disease</c:v>
                </c:pt>
              </c:strCache>
            </c:strRef>
          </c:cat>
          <c:val>
            <c:numRef>
              <c:f>Sheet2!$H$6:$I$6</c:f>
              <c:numCache>
                <c:formatCode>General</c:formatCode>
                <c:ptCount val="2"/>
                <c:pt idx="0">
                  <c:v>28.224658336239461</c:v>
                </c:pt>
                <c:pt idx="1">
                  <c:v>29.40159207978655</c:v>
                </c:pt>
              </c:numCache>
            </c:numRef>
          </c:val>
          <c:extLst>
            <c:ext xmlns:c16="http://schemas.microsoft.com/office/drawing/2014/chart" uri="{C3380CC4-5D6E-409C-BE32-E72D297353CC}">
              <c16:uniqueId val="{00000000-C3ED-A04D-A554-0F8130C8A718}"/>
            </c:ext>
          </c:extLst>
        </c:ser>
        <c:dLbls>
          <c:showLegendKey val="0"/>
          <c:showVal val="0"/>
          <c:showCatName val="0"/>
          <c:showSerName val="0"/>
          <c:showPercent val="0"/>
          <c:showBubbleSize val="0"/>
        </c:dLbls>
        <c:gapWidth val="182"/>
        <c:axId val="705307055"/>
        <c:axId val="705308703"/>
      </c:barChart>
      <c:catAx>
        <c:axId val="70530705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5308703"/>
        <c:crosses val="autoZero"/>
        <c:auto val="1"/>
        <c:lblAlgn val="ctr"/>
        <c:lblOffset val="100"/>
        <c:noMultiLvlLbl val="0"/>
      </c:catAx>
      <c:valAx>
        <c:axId val="70530870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530705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svg>
</file>

<file path=ppt/media/image2.pn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40324-AAC7-7A40-8271-769215FC3AE0}" type="datetimeFigureOut">
              <a:rPr lang="en-US" smtClean="0"/>
              <a:t>3/30/22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7BEF86-B9D9-D141-8041-E0B5FDD52AFC}" type="slidenum">
              <a:rPr lang="en-US" smtClean="0"/>
              <a:t>‹#›</a:t>
            </a:fld>
            <a:endParaRPr lang="en-US"/>
          </a:p>
        </p:txBody>
      </p:sp>
    </p:spTree>
    <p:extLst>
      <p:ext uri="{BB962C8B-B14F-4D97-AF65-F5344CB8AC3E}">
        <p14:creationId xmlns:p14="http://schemas.microsoft.com/office/powerpoint/2010/main" val="3540241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is </a:t>
            </a:r>
          </a:p>
        </p:txBody>
      </p:sp>
      <p:sp>
        <p:nvSpPr>
          <p:cNvPr id="4" name="Slide Number Placeholder 3"/>
          <p:cNvSpPr>
            <a:spLocks noGrp="1"/>
          </p:cNvSpPr>
          <p:nvPr>
            <p:ph type="sldNum" sz="quarter" idx="5"/>
          </p:nvPr>
        </p:nvSpPr>
        <p:spPr/>
        <p:txBody>
          <a:bodyPr/>
          <a:lstStyle/>
          <a:p>
            <a:fld id="{EC7BEF86-B9D9-D141-8041-E0B5FDD52AFC}" type="slidenum">
              <a:rPr lang="en-US" smtClean="0"/>
              <a:t>1</a:t>
            </a:fld>
            <a:endParaRPr lang="en-US"/>
          </a:p>
        </p:txBody>
      </p:sp>
    </p:spTree>
    <p:extLst>
      <p:ext uri="{BB962C8B-B14F-4D97-AF65-F5344CB8AC3E}">
        <p14:creationId xmlns:p14="http://schemas.microsoft.com/office/powerpoint/2010/main" val="66800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simple that can be measured as opposed to High Cholesterol </a:t>
            </a:r>
          </a:p>
        </p:txBody>
      </p:sp>
      <p:sp>
        <p:nvSpPr>
          <p:cNvPr id="4" name="Slide Number Placeholder 3"/>
          <p:cNvSpPr>
            <a:spLocks noGrp="1"/>
          </p:cNvSpPr>
          <p:nvPr>
            <p:ph type="sldNum" sz="quarter" idx="5"/>
          </p:nvPr>
        </p:nvSpPr>
        <p:spPr/>
        <p:txBody>
          <a:bodyPr/>
          <a:lstStyle/>
          <a:p>
            <a:fld id="{EC7BEF86-B9D9-D141-8041-E0B5FDD52AFC}" type="slidenum">
              <a:rPr lang="en-US" smtClean="0"/>
              <a:t>11</a:t>
            </a:fld>
            <a:endParaRPr lang="en-US"/>
          </a:p>
        </p:txBody>
      </p:sp>
    </p:spTree>
    <p:extLst>
      <p:ext uri="{BB962C8B-B14F-4D97-AF65-F5344CB8AC3E}">
        <p14:creationId xmlns:p14="http://schemas.microsoft.com/office/powerpoint/2010/main" val="3124022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solidFill>
                  <a:srgbClr val="FFFFFF"/>
                </a:solidFill>
              </a:rPr>
              <a:t>Established in 1984 in 15 states across United States, BRFSS has now expanded to all 50 states.  </a:t>
            </a:r>
          </a:p>
          <a:p>
            <a:pPr marL="285750" indent="-285750">
              <a:buFont typeface="Arial" panose="020B0604020202020204" pitchFamily="34" charset="0"/>
              <a:buChar char="•"/>
            </a:pPr>
            <a:r>
              <a:rPr lang="en-US" sz="1200" dirty="0">
                <a:solidFill>
                  <a:srgbClr val="FFFFFF"/>
                </a:solidFill>
              </a:rPr>
              <a:t>Latest BRFSS data is from annual survey conducted in 2020.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FFFFFF"/>
                </a:solidFill>
              </a:rPr>
              <a:t>Approximately, 400,000 participants and 200 questions.</a:t>
            </a:r>
          </a:p>
          <a:p>
            <a:pPr marL="285750" indent="-285750">
              <a:buFont typeface="Arial" panose="020B0604020202020204" pitchFamily="34" charset="0"/>
              <a:buChar char="•"/>
            </a:pPr>
            <a:endParaRPr lang="en-US" sz="1200" dirty="0">
              <a:solidFill>
                <a:srgbClr val="FFFFFF"/>
              </a:solidFill>
            </a:endParaRPr>
          </a:p>
          <a:p>
            <a:pPr marL="285750" indent="-285750">
              <a:buFont typeface="Arial" panose="020B0604020202020204" pitchFamily="34" charset="0"/>
              <a:buChar char="•"/>
            </a:pPr>
            <a:endParaRPr lang="en-US" sz="1200" dirty="0">
              <a:solidFill>
                <a:srgbClr val="FFFFFF"/>
              </a:solidFill>
            </a:endParaRPr>
          </a:p>
          <a:p>
            <a:endParaRPr lang="en-US" sz="1200" dirty="0">
              <a:solidFill>
                <a:srgbClr val="FFFFFF"/>
              </a:solidFill>
            </a:endParaRPr>
          </a:p>
          <a:p>
            <a:endParaRPr lang="en-US" dirty="0"/>
          </a:p>
        </p:txBody>
      </p:sp>
      <p:sp>
        <p:nvSpPr>
          <p:cNvPr id="4" name="Slide Number Placeholder 3"/>
          <p:cNvSpPr>
            <a:spLocks noGrp="1"/>
          </p:cNvSpPr>
          <p:nvPr>
            <p:ph type="sldNum" sz="quarter" idx="5"/>
          </p:nvPr>
        </p:nvSpPr>
        <p:spPr/>
        <p:txBody>
          <a:bodyPr/>
          <a:lstStyle/>
          <a:p>
            <a:fld id="{EC7BEF86-B9D9-D141-8041-E0B5FDD52AFC}" type="slidenum">
              <a:rPr lang="en-US" smtClean="0"/>
              <a:t>2</a:t>
            </a:fld>
            <a:endParaRPr lang="en-US"/>
          </a:p>
        </p:txBody>
      </p:sp>
    </p:spTree>
    <p:extLst>
      <p:ext uri="{BB962C8B-B14F-4D97-AF65-F5344CB8AC3E}">
        <p14:creationId xmlns:p14="http://schemas.microsoft.com/office/powerpoint/2010/main" val="534515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7BEF86-B9D9-D141-8041-E0B5FDD52AFC}" type="slidenum">
              <a:rPr lang="en-US" smtClean="0"/>
              <a:t>3</a:t>
            </a:fld>
            <a:endParaRPr lang="en-US"/>
          </a:p>
        </p:txBody>
      </p:sp>
    </p:spTree>
    <p:extLst>
      <p:ext uri="{BB962C8B-B14F-4D97-AF65-F5344CB8AC3E}">
        <p14:creationId xmlns:p14="http://schemas.microsoft.com/office/powerpoint/2010/main" val="2281832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Over time BRFSS has become a powerful tool for targeting and building health activities.  As a result over time BRFSS users have demanded increasing more questions on this survey.  </a:t>
            </a:r>
          </a:p>
          <a:p>
            <a:endParaRPr lang="en-US" dirty="0"/>
          </a:p>
          <a:p>
            <a:r>
              <a:rPr lang="en-US" dirty="0"/>
              <a:t>2. Tech companies are investing heavily </a:t>
            </a:r>
          </a:p>
          <a:p>
            <a:r>
              <a:rPr lang="en-US" dirty="0"/>
              <a:t>3.  Also requests to the BRFSS to coach other nations to collect similar data </a:t>
            </a:r>
          </a:p>
        </p:txBody>
      </p:sp>
      <p:sp>
        <p:nvSpPr>
          <p:cNvPr id="4" name="Slide Number Placeholder 3"/>
          <p:cNvSpPr>
            <a:spLocks noGrp="1"/>
          </p:cNvSpPr>
          <p:nvPr>
            <p:ph type="sldNum" sz="quarter" idx="5"/>
          </p:nvPr>
        </p:nvSpPr>
        <p:spPr/>
        <p:txBody>
          <a:bodyPr/>
          <a:lstStyle/>
          <a:p>
            <a:fld id="{EC7BEF86-B9D9-D141-8041-E0B5FDD52AFC}" type="slidenum">
              <a:rPr lang="en-US" smtClean="0"/>
              <a:t>4</a:t>
            </a:fld>
            <a:endParaRPr lang="en-US"/>
          </a:p>
        </p:txBody>
      </p:sp>
    </p:spTree>
    <p:extLst>
      <p:ext uri="{BB962C8B-B14F-4D97-AF65-F5344CB8AC3E}">
        <p14:creationId xmlns:p14="http://schemas.microsoft.com/office/powerpoint/2010/main" val="1204141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Latest Survey 2020</a:t>
            </a:r>
          </a:p>
        </p:txBody>
      </p:sp>
      <p:sp>
        <p:nvSpPr>
          <p:cNvPr id="4" name="Slide Number Placeholder 3"/>
          <p:cNvSpPr>
            <a:spLocks noGrp="1"/>
          </p:cNvSpPr>
          <p:nvPr>
            <p:ph type="sldNum" sz="quarter" idx="5"/>
          </p:nvPr>
        </p:nvSpPr>
        <p:spPr/>
        <p:txBody>
          <a:bodyPr/>
          <a:lstStyle/>
          <a:p>
            <a:fld id="{EC7BEF86-B9D9-D141-8041-E0B5FDD52AFC}" type="slidenum">
              <a:rPr lang="en-US" smtClean="0"/>
              <a:t>5</a:t>
            </a:fld>
            <a:endParaRPr lang="en-US"/>
          </a:p>
        </p:txBody>
      </p:sp>
    </p:spTree>
    <p:extLst>
      <p:ext uri="{BB962C8B-B14F-4D97-AF65-F5344CB8AC3E}">
        <p14:creationId xmlns:p14="http://schemas.microsoft.com/office/powerpoint/2010/main" val="3525181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Eventually for the purpose of this analysis project, will eliminate No </a:t>
            </a:r>
            <a:r>
              <a:rPr lang="en-US" dirty="0" err="1"/>
              <a:t>Boderline</a:t>
            </a:r>
            <a:r>
              <a:rPr lang="en-US" dirty="0"/>
              <a:t> and Gestational diabetes</a:t>
            </a:r>
          </a:p>
        </p:txBody>
      </p:sp>
      <p:sp>
        <p:nvSpPr>
          <p:cNvPr id="4" name="Slide Number Placeholder 3"/>
          <p:cNvSpPr>
            <a:spLocks noGrp="1"/>
          </p:cNvSpPr>
          <p:nvPr>
            <p:ph type="sldNum" sz="quarter" idx="5"/>
          </p:nvPr>
        </p:nvSpPr>
        <p:spPr/>
        <p:txBody>
          <a:bodyPr/>
          <a:lstStyle/>
          <a:p>
            <a:fld id="{EC7BEF86-B9D9-D141-8041-E0B5FDD52AFC}" type="slidenum">
              <a:rPr lang="en-US" smtClean="0"/>
              <a:t>6</a:t>
            </a:fld>
            <a:endParaRPr lang="en-US"/>
          </a:p>
        </p:txBody>
      </p:sp>
    </p:spTree>
    <p:extLst>
      <p:ext uri="{BB962C8B-B14F-4D97-AF65-F5344CB8AC3E}">
        <p14:creationId xmlns:p14="http://schemas.microsoft.com/office/powerpoint/2010/main" val="201540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Address the age group here.</a:t>
            </a:r>
          </a:p>
          <a:p>
            <a:r>
              <a:rPr lang="en-US" dirty="0"/>
              <a:t>The goal is to find key indicators and keep monitoring them along with the established key indicators in order to prevent Heart Disease.  </a:t>
            </a:r>
          </a:p>
          <a:p>
            <a:r>
              <a:rPr lang="en-US" dirty="0"/>
              <a:t>There a trend that is going up starting at 40 years and becomes clear at 45 years of age.  Any monitoring is best started at around 30 years of age, monitoring BMI and diabetes among adults starting age 30.  </a:t>
            </a:r>
          </a:p>
        </p:txBody>
      </p:sp>
      <p:sp>
        <p:nvSpPr>
          <p:cNvPr id="4" name="Slide Number Placeholder 3"/>
          <p:cNvSpPr>
            <a:spLocks noGrp="1"/>
          </p:cNvSpPr>
          <p:nvPr>
            <p:ph type="sldNum" sz="quarter" idx="5"/>
          </p:nvPr>
        </p:nvSpPr>
        <p:spPr/>
        <p:txBody>
          <a:bodyPr/>
          <a:lstStyle/>
          <a:p>
            <a:fld id="{EC7BEF86-B9D9-D141-8041-E0B5FDD52AFC}" type="slidenum">
              <a:rPr lang="en-US" smtClean="0"/>
              <a:t>7</a:t>
            </a:fld>
            <a:endParaRPr lang="en-US"/>
          </a:p>
        </p:txBody>
      </p:sp>
    </p:spTree>
    <p:extLst>
      <p:ext uri="{BB962C8B-B14F-4D97-AF65-F5344CB8AC3E}">
        <p14:creationId xmlns:p14="http://schemas.microsoft.com/office/powerpoint/2010/main" val="1209359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analysis DOES NOT  tell us if an increase in BMI is a cause for Heart Disease, but it could be a key indicator that needs to be monitored to either prevent the progression of heart disease or prevent heart disease in healthy population.</a:t>
            </a:r>
          </a:p>
          <a:p>
            <a:r>
              <a:rPr lang="en-US" sz="1200" b="0" i="0" kern="1200" dirty="0">
                <a:solidFill>
                  <a:schemeClr val="tx1"/>
                </a:solidFill>
                <a:effectLst/>
                <a:latin typeface="+mn-lt"/>
                <a:ea typeface="+mn-ea"/>
                <a:cs typeface="+mn-cs"/>
              </a:rPr>
              <a:t>Sample size of yes heart disease:  27110</a:t>
            </a:r>
          </a:p>
          <a:p>
            <a:r>
              <a:rPr lang="en-US" sz="1200" b="0" i="0" kern="1200" dirty="0">
                <a:solidFill>
                  <a:schemeClr val="tx1"/>
                </a:solidFill>
                <a:effectLst/>
                <a:latin typeface="+mn-lt"/>
                <a:ea typeface="+mn-ea"/>
                <a:cs typeface="+mn-cs"/>
              </a:rPr>
              <a:t>Sample size of No heart disease: 254666</a:t>
            </a:r>
            <a:endParaRPr lang="en-US" dirty="0"/>
          </a:p>
        </p:txBody>
      </p:sp>
      <p:sp>
        <p:nvSpPr>
          <p:cNvPr id="4" name="Slide Number Placeholder 3"/>
          <p:cNvSpPr>
            <a:spLocks noGrp="1"/>
          </p:cNvSpPr>
          <p:nvPr>
            <p:ph type="sldNum" sz="quarter" idx="5"/>
          </p:nvPr>
        </p:nvSpPr>
        <p:spPr/>
        <p:txBody>
          <a:bodyPr/>
          <a:lstStyle/>
          <a:p>
            <a:fld id="{EC7BEF86-B9D9-D141-8041-E0B5FDD52AFC}" type="slidenum">
              <a:rPr lang="en-US" smtClean="0"/>
              <a:t>8</a:t>
            </a:fld>
            <a:endParaRPr lang="en-US"/>
          </a:p>
        </p:txBody>
      </p:sp>
    </p:spTree>
    <p:extLst>
      <p:ext uri="{BB962C8B-B14F-4D97-AF65-F5344CB8AC3E}">
        <p14:creationId xmlns:p14="http://schemas.microsoft.com/office/powerpoint/2010/main" val="1742377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err="1">
                <a:solidFill>
                  <a:schemeClr val="tx1"/>
                </a:solidFill>
                <a:effectLst/>
                <a:latin typeface="+mn-lt"/>
                <a:ea typeface="+mn-ea"/>
                <a:cs typeface="+mn-cs"/>
              </a:rPr>
              <a:t>Cramér’s</a:t>
            </a:r>
            <a:r>
              <a:rPr lang="en-US" sz="1200" b="0" i="0" kern="1200" dirty="0">
                <a:solidFill>
                  <a:schemeClr val="tx1"/>
                </a:solidFill>
                <a:effectLst/>
                <a:latin typeface="+mn-lt"/>
                <a:ea typeface="+mn-ea"/>
                <a:cs typeface="+mn-cs"/>
              </a:rPr>
              <a:t> V is an effect size measurement for the chi-square test of independence. It measures how strongly two categorical fields are associated.</a:t>
            </a:r>
          </a:p>
          <a:p>
            <a:pPr fontAlgn="base"/>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5"/>
          </p:nvPr>
        </p:nvSpPr>
        <p:spPr/>
        <p:txBody>
          <a:bodyPr/>
          <a:lstStyle/>
          <a:p>
            <a:fld id="{EC7BEF86-B9D9-D141-8041-E0B5FDD52AFC}" type="slidenum">
              <a:rPr lang="en-US" smtClean="0"/>
              <a:t>9</a:t>
            </a:fld>
            <a:endParaRPr lang="en-US"/>
          </a:p>
        </p:txBody>
      </p:sp>
    </p:spTree>
    <p:extLst>
      <p:ext uri="{BB962C8B-B14F-4D97-AF65-F5344CB8AC3E}">
        <p14:creationId xmlns:p14="http://schemas.microsoft.com/office/powerpoint/2010/main" val="587398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3/30/22</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3851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910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4500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3/30/22</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76583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0077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1188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7934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8198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32537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7551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3/30/22</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2489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3/30/22</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997669432"/>
      </p:ext>
    </p:extLst>
  </p:cSld>
  <p:clrMap bg1="lt1" tx1="dk1" bg2="lt2" tx2="dk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9" r:id="rId6"/>
    <p:sldLayoutId id="2147483814" r:id="rId7"/>
    <p:sldLayoutId id="2147483815" r:id="rId8"/>
    <p:sldLayoutId id="2147483816" r:id="rId9"/>
    <p:sldLayoutId id="2147483818" r:id="rId10"/>
    <p:sldLayoutId id="2147483817"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pexels.com/photo/selective-focus-photography-of-black-rotary-phone-163007/" TargetMode="External"/><Relationship Id="rId5" Type="http://schemas.openxmlformats.org/officeDocument/2006/relationships/image" Target="../media/image3.jpeg"/><Relationship Id="rId4" Type="http://schemas.openxmlformats.org/officeDocument/2006/relationships/hyperlink" Target="https://simple.wikipedia.org/wiki/File:US_CDC_logo.sv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policybristol.blogs.bris.ac.uk/2018/08/30/a-healthy-bmi-when-youre-young-could-safeguard-your-heart-for-later-lif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1D7EC86-7CB9-431D-8AC3-8AAF0440B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Rectangle 19">
            <a:extLst>
              <a:ext uri="{FF2B5EF4-FFF2-40B4-BE49-F238E27FC236}">
                <a16:creationId xmlns:a16="http://schemas.microsoft.com/office/drawing/2014/main" id="{D4B9777F-B610-419B-9193-80306388F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 name="!!Arc">
            <a:extLst>
              <a:ext uri="{FF2B5EF4-FFF2-40B4-BE49-F238E27FC236}">
                <a16:creationId xmlns:a16="http://schemas.microsoft.com/office/drawing/2014/main" id="{311F016A-A753-449B-9EA6-322199B71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1108520" y="775849"/>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5063DE-A2A1-EC43-8A11-565EF8F76AF4}"/>
              </a:ext>
            </a:extLst>
          </p:cNvPr>
          <p:cNvSpPr>
            <a:spLocks noGrp="1"/>
          </p:cNvSpPr>
          <p:nvPr>
            <p:ph type="ctrTitle"/>
          </p:nvPr>
        </p:nvSpPr>
        <p:spPr>
          <a:xfrm>
            <a:off x="258109" y="2718922"/>
            <a:ext cx="4688720" cy="2235579"/>
          </a:xfrm>
        </p:spPr>
        <p:txBody>
          <a:bodyPr>
            <a:normAutofit/>
          </a:bodyPr>
          <a:lstStyle/>
          <a:p>
            <a:r>
              <a:rPr lang="en-US" sz="5100" dirty="0"/>
              <a:t>Key Indicators of </a:t>
            </a:r>
            <a:br>
              <a:rPr lang="en-US" sz="5100" dirty="0"/>
            </a:br>
            <a:r>
              <a:rPr lang="en-US" sz="5100" dirty="0"/>
              <a:t>Heart Disease</a:t>
            </a:r>
          </a:p>
        </p:txBody>
      </p:sp>
      <p:sp>
        <p:nvSpPr>
          <p:cNvPr id="3" name="Subtitle 2">
            <a:extLst>
              <a:ext uri="{FF2B5EF4-FFF2-40B4-BE49-F238E27FC236}">
                <a16:creationId xmlns:a16="http://schemas.microsoft.com/office/drawing/2014/main" id="{45A68B31-9BE5-7947-A7F0-E721F306CA07}"/>
              </a:ext>
            </a:extLst>
          </p:cNvPr>
          <p:cNvSpPr>
            <a:spLocks noGrp="1"/>
          </p:cNvSpPr>
          <p:nvPr>
            <p:ph type="subTitle" idx="1"/>
          </p:nvPr>
        </p:nvSpPr>
        <p:spPr>
          <a:xfrm>
            <a:off x="1406842" y="5704591"/>
            <a:ext cx="4425962" cy="546100"/>
          </a:xfrm>
        </p:spPr>
        <p:txBody>
          <a:bodyPr>
            <a:normAutofit/>
          </a:bodyPr>
          <a:lstStyle/>
          <a:p>
            <a:pPr algn="l"/>
            <a:r>
              <a:rPr lang="en-US" sz="2800" dirty="0"/>
              <a:t>By Suchitra Subramani</a:t>
            </a:r>
          </a:p>
        </p:txBody>
      </p:sp>
      <p:pic>
        <p:nvPicPr>
          <p:cNvPr id="4" name="Picture 3">
            <a:extLst>
              <a:ext uri="{FF2B5EF4-FFF2-40B4-BE49-F238E27FC236}">
                <a16:creationId xmlns:a16="http://schemas.microsoft.com/office/drawing/2014/main" id="{044424C3-CA27-808A-7897-90A3210C1E45}"/>
              </a:ext>
            </a:extLst>
          </p:cNvPr>
          <p:cNvPicPr>
            <a:picLocks noChangeAspect="1"/>
          </p:cNvPicPr>
          <p:nvPr/>
        </p:nvPicPr>
        <p:blipFill rotWithShape="1">
          <a:blip r:embed="rId3"/>
          <a:srcRect l="482" r="5347"/>
          <a:stretch/>
        </p:blipFill>
        <p:spPr>
          <a:xfrm>
            <a:off x="5733768" y="-1"/>
            <a:ext cx="6458232" cy="6858001"/>
          </a:xfrm>
          <a:custGeom>
            <a:avLst/>
            <a:gdLst/>
            <a:ahLst/>
            <a:cxnLst/>
            <a:rect l="l" t="t" r="r" b="b"/>
            <a:pathLst>
              <a:path w="6458232" h="6858001">
                <a:moveTo>
                  <a:pt x="2209000" y="0"/>
                </a:moveTo>
                <a:lnTo>
                  <a:pt x="6458232" y="0"/>
                </a:lnTo>
                <a:lnTo>
                  <a:pt x="6458232" y="6858001"/>
                </a:lnTo>
                <a:lnTo>
                  <a:pt x="651045" y="6858001"/>
                </a:lnTo>
                <a:lnTo>
                  <a:pt x="635146" y="6830200"/>
                </a:lnTo>
                <a:cubicBezTo>
                  <a:pt x="230085" y="6080469"/>
                  <a:pt x="0" y="5221296"/>
                  <a:pt x="0" y="4308089"/>
                </a:cubicBezTo>
                <a:cubicBezTo>
                  <a:pt x="0" y="2572997"/>
                  <a:pt x="830606" y="1032965"/>
                  <a:pt x="2113832" y="68046"/>
                </a:cubicBezTo>
                <a:close/>
              </a:path>
            </a:pathLst>
          </a:custGeom>
        </p:spPr>
      </p:pic>
      <p:sp>
        <p:nvSpPr>
          <p:cNvPr id="24" name="!!Rectangle">
            <a:extLst>
              <a:ext uri="{FF2B5EF4-FFF2-40B4-BE49-F238E27FC236}">
                <a16:creationId xmlns:a16="http://schemas.microsoft.com/office/drawing/2014/main" id="{95106A28-883A-4993-BF9E-C403B81A8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4269" y="4274457"/>
            <a:ext cx="825256" cy="825256"/>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6" name="!!Oval">
            <a:extLst>
              <a:ext uri="{FF2B5EF4-FFF2-40B4-BE49-F238E27FC236}">
                <a16:creationId xmlns:a16="http://schemas.microsoft.com/office/drawing/2014/main" id="{F5AE4E4F-9F4C-43ED-8299-9BD63B74E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742" y="5649686"/>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66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7431C-E9F1-4649-A505-DEAA020113E5}"/>
              </a:ext>
            </a:extLst>
          </p:cNvPr>
          <p:cNvSpPr>
            <a:spLocks noGrp="1"/>
          </p:cNvSpPr>
          <p:nvPr>
            <p:ph type="title"/>
          </p:nvPr>
        </p:nvSpPr>
        <p:spPr>
          <a:xfrm>
            <a:off x="838200" y="365126"/>
            <a:ext cx="10515600" cy="580806"/>
          </a:xfrm>
        </p:spPr>
        <p:txBody>
          <a:bodyPr>
            <a:normAutofit fontScale="90000"/>
          </a:bodyPr>
          <a:lstStyle/>
          <a:p>
            <a:r>
              <a:rPr lang="en-US" dirty="0"/>
              <a:t>Key Insights</a:t>
            </a:r>
          </a:p>
        </p:txBody>
      </p:sp>
      <p:sp>
        <p:nvSpPr>
          <p:cNvPr id="3" name="Content Placeholder 2">
            <a:extLst>
              <a:ext uri="{FF2B5EF4-FFF2-40B4-BE49-F238E27FC236}">
                <a16:creationId xmlns:a16="http://schemas.microsoft.com/office/drawing/2014/main" id="{B717F851-2948-1842-A2BD-F2C2849B680D}"/>
              </a:ext>
            </a:extLst>
          </p:cNvPr>
          <p:cNvSpPr>
            <a:spLocks noGrp="1"/>
          </p:cNvSpPr>
          <p:nvPr>
            <p:ph idx="1"/>
          </p:nvPr>
        </p:nvSpPr>
        <p:spPr>
          <a:xfrm>
            <a:off x="838200" y="1511405"/>
            <a:ext cx="10515600" cy="4896952"/>
          </a:xfrm>
        </p:spPr>
        <p:txBody>
          <a:bodyPr>
            <a:normAutofit lnSpcReduction="10000"/>
          </a:bodyPr>
          <a:lstStyle/>
          <a:p>
            <a:pPr>
              <a:lnSpc>
                <a:spcPct val="120000"/>
              </a:lnSpc>
            </a:pPr>
            <a:r>
              <a:rPr lang="en-US" sz="2400" dirty="0"/>
              <a:t>Statistically significant difference observed between the BMI among those that have/do not have heart disease in this dataset.</a:t>
            </a:r>
          </a:p>
          <a:p>
            <a:pPr>
              <a:lnSpc>
                <a:spcPct val="120000"/>
              </a:lnSpc>
            </a:pPr>
            <a:r>
              <a:rPr lang="en-US" sz="2400" dirty="0"/>
              <a:t>Correlation between higher glucose levels and heart disease observed in this dataset.</a:t>
            </a:r>
          </a:p>
          <a:p>
            <a:pPr>
              <a:lnSpc>
                <a:spcPct val="120000"/>
              </a:lnSpc>
            </a:pPr>
            <a:r>
              <a:rPr lang="en-US" sz="2400" dirty="0"/>
              <a:t>The population of United States is 320 million and this dataset has roughly 0.1% of the population.</a:t>
            </a:r>
          </a:p>
          <a:p>
            <a:pPr>
              <a:lnSpc>
                <a:spcPct val="120000"/>
              </a:lnSpc>
            </a:pPr>
            <a:r>
              <a:rPr lang="en-US" sz="2400" dirty="0"/>
              <a:t>Large sample size to make observations but not enough to draw causation and change standard of care.</a:t>
            </a:r>
          </a:p>
          <a:p>
            <a:pPr>
              <a:lnSpc>
                <a:spcPct val="120000"/>
              </a:lnSpc>
            </a:pPr>
            <a:r>
              <a:rPr lang="en-US" sz="2400" dirty="0"/>
              <a:t>Annual survey, so would be interesting to see how how these trends continue or change with time.</a:t>
            </a:r>
          </a:p>
          <a:p>
            <a:pPr>
              <a:lnSpc>
                <a:spcPct val="170000"/>
              </a:lnSpc>
            </a:pPr>
            <a:endParaRPr lang="en-US" sz="2400" dirty="0"/>
          </a:p>
        </p:txBody>
      </p:sp>
    </p:spTree>
    <p:extLst>
      <p:ext uri="{BB962C8B-B14F-4D97-AF65-F5344CB8AC3E}">
        <p14:creationId xmlns:p14="http://schemas.microsoft.com/office/powerpoint/2010/main" val="3861848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43C0F-548E-E047-8341-F8CC9FD05DF2}"/>
              </a:ext>
            </a:extLst>
          </p:cNvPr>
          <p:cNvSpPr>
            <a:spLocks noGrp="1"/>
          </p:cNvSpPr>
          <p:nvPr>
            <p:ph type="title"/>
          </p:nvPr>
        </p:nvSpPr>
        <p:spPr>
          <a:xfrm>
            <a:off x="838200" y="365125"/>
            <a:ext cx="10515600" cy="691165"/>
          </a:xfrm>
        </p:spPr>
        <p:txBody>
          <a:bodyPr/>
          <a:lstStyle/>
          <a:p>
            <a:r>
              <a:rPr lang="en-US" dirty="0"/>
              <a:t>Recommendations </a:t>
            </a:r>
          </a:p>
        </p:txBody>
      </p:sp>
      <p:sp>
        <p:nvSpPr>
          <p:cNvPr id="3" name="Content Placeholder 2">
            <a:extLst>
              <a:ext uri="{FF2B5EF4-FFF2-40B4-BE49-F238E27FC236}">
                <a16:creationId xmlns:a16="http://schemas.microsoft.com/office/drawing/2014/main" id="{08637E79-A737-304E-801C-FFAE6271C25B}"/>
              </a:ext>
            </a:extLst>
          </p:cNvPr>
          <p:cNvSpPr>
            <a:spLocks noGrp="1"/>
          </p:cNvSpPr>
          <p:nvPr>
            <p:ph idx="1"/>
          </p:nvPr>
        </p:nvSpPr>
        <p:spPr>
          <a:xfrm>
            <a:off x="838200" y="1127233"/>
            <a:ext cx="10515600" cy="4887311"/>
          </a:xfrm>
        </p:spPr>
        <p:txBody>
          <a:bodyPr>
            <a:normAutofit/>
          </a:bodyPr>
          <a:lstStyle/>
          <a:p>
            <a:endParaRPr lang="en-US" sz="2400" dirty="0"/>
          </a:p>
          <a:p>
            <a:r>
              <a:rPr lang="en-US" sz="2400" dirty="0"/>
              <a:t>Other interesting variables to track are sleep time, physical activity, asthma, differences in BMI across various races and genders.</a:t>
            </a:r>
          </a:p>
          <a:p>
            <a:pPr marL="0" indent="0">
              <a:buNone/>
            </a:pPr>
            <a:endParaRPr lang="en-US" sz="2400" dirty="0"/>
          </a:p>
          <a:p>
            <a:r>
              <a:rPr lang="en-US" sz="2400" dirty="0"/>
              <a:t>Tech innovation in wearables and post COVID advancements in telemedicine can provide the individual and their physician more power to track some of these variables from as early as 30 years to keep the cardiovascular health in check and reduce the number of adverse events.</a:t>
            </a:r>
          </a:p>
          <a:p>
            <a:pPr marL="0" indent="0">
              <a:buNone/>
            </a:pPr>
            <a:endParaRPr lang="en-US" sz="2400" dirty="0"/>
          </a:p>
          <a:p>
            <a:r>
              <a:rPr lang="en-US" sz="2400" dirty="0"/>
              <a:t>In time, these datasets and analysis will help improve lifestyle and reduce the deaths due to Heart Disease</a:t>
            </a:r>
          </a:p>
          <a:p>
            <a:endParaRPr lang="en-US" sz="2400" dirty="0"/>
          </a:p>
        </p:txBody>
      </p:sp>
    </p:spTree>
    <p:extLst>
      <p:ext uri="{BB962C8B-B14F-4D97-AF65-F5344CB8AC3E}">
        <p14:creationId xmlns:p14="http://schemas.microsoft.com/office/powerpoint/2010/main" val="648723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Arc 13">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6" name="Rectangle 15">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85A42A52-8156-334F-ABB8-3A668F24E314}"/>
              </a:ext>
            </a:extLst>
          </p:cNvPr>
          <p:cNvSpPr>
            <a:spLocks noGrp="1"/>
          </p:cNvSpPr>
          <p:nvPr>
            <p:ph type="title"/>
          </p:nvPr>
        </p:nvSpPr>
        <p:spPr>
          <a:xfrm>
            <a:off x="874815" y="798703"/>
            <a:ext cx="5221185" cy="3072015"/>
          </a:xfrm>
        </p:spPr>
        <p:txBody>
          <a:bodyPr vert="horz" lIns="91440" tIns="45720" rIns="91440" bIns="45720" rtlCol="0" anchor="ctr">
            <a:normAutofit/>
          </a:bodyPr>
          <a:lstStyle/>
          <a:p>
            <a:pPr algn="ctr"/>
            <a:r>
              <a:rPr lang="en-US" kern="1200" dirty="0">
                <a:solidFill>
                  <a:schemeClr val="tx1"/>
                </a:solidFill>
                <a:latin typeface="+mj-lt"/>
                <a:ea typeface="+mj-ea"/>
                <a:cs typeface="+mj-cs"/>
              </a:rPr>
              <a:t>Thank You!</a:t>
            </a:r>
          </a:p>
        </p:txBody>
      </p:sp>
      <p:sp>
        <p:nvSpPr>
          <p:cNvPr id="5" name="Text Placeholder 4">
            <a:extLst>
              <a:ext uri="{FF2B5EF4-FFF2-40B4-BE49-F238E27FC236}">
                <a16:creationId xmlns:a16="http://schemas.microsoft.com/office/drawing/2014/main" id="{CCA7FED3-577B-E14B-A22D-BC4D9DC19973}"/>
              </a:ext>
            </a:extLst>
          </p:cNvPr>
          <p:cNvSpPr>
            <a:spLocks noGrp="1"/>
          </p:cNvSpPr>
          <p:nvPr>
            <p:ph type="body" idx="1"/>
          </p:nvPr>
        </p:nvSpPr>
        <p:spPr>
          <a:xfrm>
            <a:off x="870148" y="3962792"/>
            <a:ext cx="5221185" cy="2102108"/>
          </a:xfrm>
        </p:spPr>
        <p:txBody>
          <a:bodyPr vert="horz" lIns="91440" tIns="45720" rIns="91440" bIns="45720" rtlCol="0" anchor="t">
            <a:normAutofit/>
          </a:bodyPr>
          <a:lstStyle/>
          <a:p>
            <a:pPr algn="ctr"/>
            <a:r>
              <a:rPr lang="en-US" sz="4400" kern="1200" dirty="0">
                <a:solidFill>
                  <a:schemeClr val="tx1"/>
                </a:solidFill>
                <a:latin typeface="+mn-lt"/>
                <a:ea typeface="+mn-ea"/>
                <a:cs typeface="+mn-cs"/>
              </a:rPr>
              <a:t>Questions?</a:t>
            </a: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Graphic 8" descr="Help">
            <a:extLst>
              <a:ext uri="{FF2B5EF4-FFF2-40B4-BE49-F238E27FC236}">
                <a16:creationId xmlns:a16="http://schemas.microsoft.com/office/drawing/2014/main" id="{C1158461-27AC-E47D-626A-231DEA063CB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93046" y="1209578"/>
            <a:ext cx="4055897" cy="4055897"/>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1859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1C4FDBE2-32F7-4AC4-A40C-C51C65B1D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Arc 19">
            <a:extLst>
              <a:ext uri="{FF2B5EF4-FFF2-40B4-BE49-F238E27FC236}">
                <a16:creationId xmlns:a16="http://schemas.microsoft.com/office/drawing/2014/main" id="{E2B33195-5BCA-4BB7-A82D-67395226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604789">
            <a:off x="675639" y="775849"/>
            <a:ext cx="2987899" cy="2987899"/>
          </a:xfrm>
          <a:prstGeom prst="arc">
            <a:avLst>
              <a:gd name="adj1" fmla="val 14455503"/>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B0413FAE-D053-AB46-BD36-A41F698867D2}"/>
              </a:ext>
            </a:extLst>
          </p:cNvPr>
          <p:cNvSpPr>
            <a:spLocks noGrp="1"/>
          </p:cNvSpPr>
          <p:nvPr>
            <p:ph type="title"/>
          </p:nvPr>
        </p:nvSpPr>
        <p:spPr>
          <a:xfrm>
            <a:off x="515473" y="133655"/>
            <a:ext cx="5758728" cy="750567"/>
          </a:xfrm>
        </p:spPr>
        <p:txBody>
          <a:bodyPr vert="horz" lIns="91440" tIns="45720" rIns="91440" bIns="45720" rtlCol="0" anchor="ctr">
            <a:normAutofit/>
          </a:bodyPr>
          <a:lstStyle/>
          <a:p>
            <a:r>
              <a:rPr lang="en-US" kern="1200" dirty="0">
                <a:solidFill>
                  <a:srgbClr val="FFFFFF"/>
                </a:solidFill>
                <a:ea typeface="+mj-ea"/>
                <a:cs typeface="+mj-cs"/>
              </a:rPr>
              <a:t>Introduction </a:t>
            </a:r>
          </a:p>
        </p:txBody>
      </p:sp>
      <p:sp>
        <p:nvSpPr>
          <p:cNvPr id="22" name="Freeform: Shape 21">
            <a:extLst>
              <a:ext uri="{FF2B5EF4-FFF2-40B4-BE49-F238E27FC236}">
                <a16:creationId xmlns:a16="http://schemas.microsoft.com/office/drawing/2014/main" id="{11156773-3FB3-46D9-9F87-8212874048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3872" y="3116072"/>
            <a:ext cx="4378128" cy="3741928"/>
          </a:xfrm>
          <a:custGeom>
            <a:avLst/>
            <a:gdLst>
              <a:gd name="connsiteX0" fmla="*/ 2605183 w 4378128"/>
              <a:gd name="connsiteY0" fmla="*/ 0 h 3741928"/>
              <a:gd name="connsiteX1" fmla="*/ 4262321 w 4378128"/>
              <a:gd name="connsiteY1" fmla="*/ 594897 h 3741928"/>
              <a:gd name="connsiteX2" fmla="*/ 4378128 w 4378128"/>
              <a:gd name="connsiteY2" fmla="*/ 700149 h 3741928"/>
              <a:gd name="connsiteX3" fmla="*/ 4378128 w 4378128"/>
              <a:gd name="connsiteY3" fmla="*/ 3741928 h 3741928"/>
              <a:gd name="connsiteX4" fmla="*/ 263831 w 4378128"/>
              <a:gd name="connsiteY4" fmla="*/ 3741928 h 3741928"/>
              <a:gd name="connsiteX5" fmla="*/ 204729 w 4378128"/>
              <a:gd name="connsiteY5" fmla="*/ 3619238 h 3741928"/>
              <a:gd name="connsiteX6" fmla="*/ 0 w 4378128"/>
              <a:gd name="connsiteY6" fmla="*/ 2605183 h 3741928"/>
              <a:gd name="connsiteX7" fmla="*/ 2605183 w 4378128"/>
              <a:gd name="connsiteY7" fmla="*/ 0 h 37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8128" h="3741928">
                <a:moveTo>
                  <a:pt x="2605183" y="0"/>
                </a:moveTo>
                <a:cubicBezTo>
                  <a:pt x="3234659" y="0"/>
                  <a:pt x="3811992" y="223253"/>
                  <a:pt x="4262321" y="594897"/>
                </a:cubicBezTo>
                <a:lnTo>
                  <a:pt x="4378128" y="700149"/>
                </a:lnTo>
                <a:lnTo>
                  <a:pt x="4378128" y="3741928"/>
                </a:lnTo>
                <a:lnTo>
                  <a:pt x="263831" y="3741928"/>
                </a:lnTo>
                <a:lnTo>
                  <a:pt x="204729" y="3619238"/>
                </a:lnTo>
                <a:cubicBezTo>
                  <a:pt x="72899" y="3307558"/>
                  <a:pt x="0" y="2964884"/>
                  <a:pt x="0" y="2605183"/>
                </a:cubicBezTo>
                <a:cubicBezTo>
                  <a:pt x="0" y="1166380"/>
                  <a:pt x="1166380" y="0"/>
                  <a:pt x="260518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E8EA24D0-C854-4AA8-B8FD-D252660D8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99731" y="1"/>
            <a:ext cx="4208478" cy="3678281"/>
          </a:xfrm>
          <a:custGeom>
            <a:avLst/>
            <a:gdLst>
              <a:gd name="connsiteX0" fmla="*/ 711074 w 4208478"/>
              <a:gd name="connsiteY0" fmla="*/ 0 h 3678281"/>
              <a:gd name="connsiteX1" fmla="*/ 3497404 w 4208478"/>
              <a:gd name="connsiteY1" fmla="*/ 0 h 3678281"/>
              <a:gd name="connsiteX2" fmla="*/ 3592161 w 4208478"/>
              <a:gd name="connsiteY2" fmla="*/ 86120 h 3678281"/>
              <a:gd name="connsiteX3" fmla="*/ 4208478 w 4208478"/>
              <a:gd name="connsiteY3" fmla="*/ 1574042 h 3678281"/>
              <a:gd name="connsiteX4" fmla="*/ 2104239 w 4208478"/>
              <a:gd name="connsiteY4" fmla="*/ 3678281 h 3678281"/>
              <a:gd name="connsiteX5" fmla="*/ 0 w 4208478"/>
              <a:gd name="connsiteY5" fmla="*/ 1574042 h 3678281"/>
              <a:gd name="connsiteX6" fmla="*/ 616318 w 4208478"/>
              <a:gd name="connsiteY6" fmla="*/ 86120 h 3678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8478" h="3678281">
                <a:moveTo>
                  <a:pt x="711074" y="0"/>
                </a:moveTo>
                <a:lnTo>
                  <a:pt x="3497404" y="0"/>
                </a:lnTo>
                <a:lnTo>
                  <a:pt x="3592161" y="86120"/>
                </a:lnTo>
                <a:cubicBezTo>
                  <a:pt x="3972953" y="466913"/>
                  <a:pt x="4208478" y="992973"/>
                  <a:pt x="4208478" y="1574042"/>
                </a:cubicBezTo>
                <a:cubicBezTo>
                  <a:pt x="4208478" y="2736181"/>
                  <a:pt x="3266378" y="3678281"/>
                  <a:pt x="2104239" y="3678281"/>
                </a:cubicBezTo>
                <a:cubicBezTo>
                  <a:pt x="942100" y="3678281"/>
                  <a:pt x="0" y="2736181"/>
                  <a:pt x="0" y="1574042"/>
                </a:cubicBezTo>
                <a:cubicBezTo>
                  <a:pt x="0" y="992973"/>
                  <a:pt x="235525" y="466913"/>
                  <a:pt x="616318" y="861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Logo&#10;&#10;Description automatically generated">
            <a:extLst>
              <a:ext uri="{FF2B5EF4-FFF2-40B4-BE49-F238E27FC236}">
                <a16:creationId xmlns:a16="http://schemas.microsoft.com/office/drawing/2014/main" id="{34013837-6D14-E74A-9359-75FDE1194CA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685643" y="4180900"/>
            <a:ext cx="3167065" cy="2391133"/>
          </a:xfrm>
          <a:custGeom>
            <a:avLst/>
            <a:gdLst/>
            <a:ahLst/>
            <a:cxnLst/>
            <a:rect l="l" t="t" r="r" b="b"/>
            <a:pathLst>
              <a:path w="2833631" h="2677010">
                <a:moveTo>
                  <a:pt x="49418" y="0"/>
                </a:moveTo>
                <a:lnTo>
                  <a:pt x="2784213" y="0"/>
                </a:lnTo>
                <a:cubicBezTo>
                  <a:pt x="2811506" y="0"/>
                  <a:pt x="2833631" y="22125"/>
                  <a:pt x="2833631" y="49418"/>
                </a:cubicBezTo>
                <a:lnTo>
                  <a:pt x="2833631" y="2627592"/>
                </a:lnTo>
                <a:cubicBezTo>
                  <a:pt x="2833631" y="2654885"/>
                  <a:pt x="2811506" y="2677010"/>
                  <a:pt x="2784213" y="2677010"/>
                </a:cubicBezTo>
                <a:lnTo>
                  <a:pt x="49418" y="2677010"/>
                </a:lnTo>
                <a:cubicBezTo>
                  <a:pt x="22125" y="2677010"/>
                  <a:pt x="0" y="2654885"/>
                  <a:pt x="0" y="2627592"/>
                </a:cubicBezTo>
                <a:lnTo>
                  <a:pt x="0" y="49418"/>
                </a:lnTo>
                <a:cubicBezTo>
                  <a:pt x="0" y="22125"/>
                  <a:pt x="22125" y="0"/>
                  <a:pt x="49418" y="0"/>
                </a:cubicBezTo>
                <a:close/>
              </a:path>
            </a:pathLst>
          </a:custGeom>
        </p:spPr>
      </p:pic>
      <p:sp>
        <p:nvSpPr>
          <p:cNvPr id="26" name="Oval 25">
            <a:extLst>
              <a:ext uri="{FF2B5EF4-FFF2-40B4-BE49-F238E27FC236}">
                <a16:creationId xmlns:a16="http://schemas.microsoft.com/office/drawing/2014/main" id="{CF8AD9F3-9AF6-494F-83A3-2F6775639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5976" y="2130090"/>
            <a:ext cx="457824" cy="445404"/>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Content Placeholder 8" descr="A picture containing player, close&#10;&#10;Description automatically generated">
            <a:extLst>
              <a:ext uri="{FF2B5EF4-FFF2-40B4-BE49-F238E27FC236}">
                <a16:creationId xmlns:a16="http://schemas.microsoft.com/office/drawing/2014/main" id="{B13E2C62-5AE0-6C40-82D1-8131A008297F}"/>
              </a:ext>
            </a:extLst>
          </p:cNvPr>
          <p:cNvPicPr>
            <a:picLocks noGrp="1" noChangeAspect="1"/>
          </p:cNvPicPr>
          <p:nvPr>
            <p:ph idx="1"/>
          </p:nvPr>
        </p:nvPicPr>
        <p:blipFill>
          <a:blip r:embed="rId5">
            <a:extLst>
              <a:ext uri="{837473B0-CC2E-450A-ABE3-18F120FF3D39}">
                <a1611:picAttrSrcUrl xmlns:a1611="http://schemas.microsoft.com/office/drawing/2016/11/main" r:id="rId6"/>
              </a:ext>
            </a:extLst>
          </a:blip>
          <a:stretch>
            <a:fillRect/>
          </a:stretch>
        </p:blipFill>
        <p:spPr>
          <a:xfrm>
            <a:off x="6186460" y="1171471"/>
            <a:ext cx="2899242" cy="1674312"/>
          </a:xfrm>
          <a:custGeom>
            <a:avLst/>
            <a:gdLst/>
            <a:ahLst/>
            <a:cxnLst/>
            <a:rect l="l" t="t" r="r" b="b"/>
            <a:pathLst>
              <a:path w="2833631" h="2677010">
                <a:moveTo>
                  <a:pt x="49418" y="0"/>
                </a:moveTo>
                <a:lnTo>
                  <a:pt x="2784213" y="0"/>
                </a:lnTo>
                <a:cubicBezTo>
                  <a:pt x="2811506" y="0"/>
                  <a:pt x="2833631" y="22125"/>
                  <a:pt x="2833631" y="49418"/>
                </a:cubicBezTo>
                <a:lnTo>
                  <a:pt x="2833631" y="2627592"/>
                </a:lnTo>
                <a:cubicBezTo>
                  <a:pt x="2833631" y="2654885"/>
                  <a:pt x="2811506" y="2677010"/>
                  <a:pt x="2784213" y="2677010"/>
                </a:cubicBezTo>
                <a:lnTo>
                  <a:pt x="49418" y="2677010"/>
                </a:lnTo>
                <a:cubicBezTo>
                  <a:pt x="22125" y="2677010"/>
                  <a:pt x="0" y="2654885"/>
                  <a:pt x="0" y="2627592"/>
                </a:cubicBezTo>
                <a:lnTo>
                  <a:pt x="0" y="49418"/>
                </a:lnTo>
                <a:cubicBezTo>
                  <a:pt x="0" y="22125"/>
                  <a:pt x="22125" y="0"/>
                  <a:pt x="49418" y="0"/>
                </a:cubicBezTo>
                <a:close/>
              </a:path>
            </a:pathLst>
          </a:custGeom>
        </p:spPr>
      </p:pic>
      <p:pic>
        <p:nvPicPr>
          <p:cNvPr id="12" name="Picture 11" descr="Icon&#10;&#10;Description automatically generated with medium confidence">
            <a:extLst>
              <a:ext uri="{FF2B5EF4-FFF2-40B4-BE49-F238E27FC236}">
                <a16:creationId xmlns:a16="http://schemas.microsoft.com/office/drawing/2014/main" id="{51DDDAA5-DEA8-4E4D-9F0C-6AE5FA25A5EB}"/>
              </a:ext>
            </a:extLst>
          </p:cNvPr>
          <p:cNvPicPr>
            <a:picLocks noChangeAspect="1"/>
          </p:cNvPicPr>
          <p:nvPr/>
        </p:nvPicPr>
        <p:blipFill>
          <a:blip r:embed="rId7"/>
          <a:stretch>
            <a:fillRect/>
          </a:stretch>
        </p:blipFill>
        <p:spPr>
          <a:xfrm>
            <a:off x="6522297" y="133655"/>
            <a:ext cx="2163346" cy="756726"/>
          </a:xfrm>
          <a:prstGeom prst="rect">
            <a:avLst/>
          </a:prstGeom>
        </p:spPr>
      </p:pic>
      <p:sp>
        <p:nvSpPr>
          <p:cNvPr id="13" name="TextBox 12">
            <a:extLst>
              <a:ext uri="{FF2B5EF4-FFF2-40B4-BE49-F238E27FC236}">
                <a16:creationId xmlns:a16="http://schemas.microsoft.com/office/drawing/2014/main" id="{2ED6D33E-91A4-0D49-9055-E732BBA0FCF5}"/>
              </a:ext>
            </a:extLst>
          </p:cNvPr>
          <p:cNvSpPr txBox="1"/>
          <p:nvPr/>
        </p:nvSpPr>
        <p:spPr>
          <a:xfrm>
            <a:off x="6015594" y="787830"/>
            <a:ext cx="3176752" cy="276999"/>
          </a:xfrm>
          <a:prstGeom prst="rect">
            <a:avLst/>
          </a:prstGeom>
          <a:noFill/>
        </p:spPr>
        <p:txBody>
          <a:bodyPr wrap="square" rtlCol="0">
            <a:spAutoFit/>
          </a:bodyPr>
          <a:lstStyle/>
          <a:p>
            <a:pPr algn="ctr"/>
            <a:r>
              <a:rPr lang="en-US" sz="1200" dirty="0"/>
              <a:t>Behavioral Risk Factor Surveillance System</a:t>
            </a:r>
          </a:p>
        </p:txBody>
      </p:sp>
      <p:sp>
        <p:nvSpPr>
          <p:cNvPr id="17" name="TextBox 16">
            <a:extLst>
              <a:ext uri="{FF2B5EF4-FFF2-40B4-BE49-F238E27FC236}">
                <a16:creationId xmlns:a16="http://schemas.microsoft.com/office/drawing/2014/main" id="{E46616F5-E670-7346-BB44-3065A4EA0E44}"/>
              </a:ext>
            </a:extLst>
          </p:cNvPr>
          <p:cNvSpPr txBox="1"/>
          <p:nvPr/>
        </p:nvSpPr>
        <p:spPr>
          <a:xfrm>
            <a:off x="249382" y="1064829"/>
            <a:ext cx="5585498" cy="5401479"/>
          </a:xfrm>
          <a:prstGeom prst="rect">
            <a:avLst/>
          </a:prstGeom>
          <a:noFill/>
        </p:spPr>
        <p:txBody>
          <a:bodyPr wrap="square" rtlCol="0">
            <a:spAutoFit/>
          </a:bodyPr>
          <a:lstStyle/>
          <a:p>
            <a:endParaRPr lang="en-US" sz="2300" dirty="0">
              <a:solidFill>
                <a:srgbClr val="FFFFFF"/>
              </a:solidFill>
            </a:endParaRPr>
          </a:p>
          <a:p>
            <a:pPr marL="285750" indent="-285750">
              <a:buFont typeface="Arial" panose="020B0604020202020204" pitchFamily="34" charset="0"/>
              <a:buChar char="•"/>
            </a:pPr>
            <a:r>
              <a:rPr lang="en-US" sz="2300" dirty="0">
                <a:solidFill>
                  <a:srgbClr val="FFFFFF"/>
                </a:solidFill>
              </a:rPr>
              <a:t>CDC conducts an annual health-related  telephone survey to get information about health conditions and risk behaviors through their BRFSS.</a:t>
            </a:r>
          </a:p>
          <a:p>
            <a:pPr marL="285750" indent="-285750">
              <a:buFont typeface="Arial" panose="020B0604020202020204" pitchFamily="34" charset="0"/>
              <a:buChar char="•"/>
            </a:pPr>
            <a:endParaRPr lang="en-US" sz="2300" dirty="0">
              <a:solidFill>
                <a:srgbClr val="FFFFFF"/>
              </a:solidFill>
            </a:endParaRPr>
          </a:p>
          <a:p>
            <a:pPr marL="285750" indent="-285750">
              <a:buFont typeface="Arial" panose="020B0604020202020204" pitchFamily="34" charset="0"/>
              <a:buChar char="•"/>
            </a:pPr>
            <a:r>
              <a:rPr lang="en-US" sz="2300" dirty="0">
                <a:solidFill>
                  <a:srgbClr val="FFFFFF"/>
                </a:solidFill>
              </a:rPr>
              <a:t>Heart Disease is the leading cause of death in the United States, almost 7 million a year.</a:t>
            </a:r>
          </a:p>
          <a:p>
            <a:pPr marL="285750" indent="-285750">
              <a:buFont typeface="Arial" panose="020B0604020202020204" pitchFamily="34" charset="0"/>
              <a:buChar char="•"/>
            </a:pPr>
            <a:endParaRPr lang="en-US" sz="2300" dirty="0">
              <a:solidFill>
                <a:srgbClr val="FFFFFF"/>
              </a:solidFill>
            </a:endParaRPr>
          </a:p>
          <a:p>
            <a:pPr marL="285750" indent="-285750">
              <a:buFont typeface="Arial" panose="020B0604020202020204" pitchFamily="34" charset="0"/>
              <a:buChar char="•"/>
            </a:pPr>
            <a:r>
              <a:rPr lang="en-US" sz="2300" dirty="0">
                <a:solidFill>
                  <a:srgbClr val="FFFFFF"/>
                </a:solidFill>
              </a:rPr>
              <a:t>Established key indicators of heart disease includes High Blood Pressure, High Cholesterol and Smoking.</a:t>
            </a:r>
          </a:p>
          <a:p>
            <a:endParaRPr lang="en-US" sz="2300" dirty="0">
              <a:solidFill>
                <a:srgbClr val="FFFFFF"/>
              </a:solidFill>
            </a:endParaRPr>
          </a:p>
        </p:txBody>
      </p:sp>
    </p:spTree>
    <p:extLst>
      <p:ext uri="{BB962C8B-B14F-4D97-AF65-F5344CB8AC3E}">
        <p14:creationId xmlns:p14="http://schemas.microsoft.com/office/powerpoint/2010/main" val="2294485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D0D23A-CF00-3E4A-AF24-35BD950604BF}"/>
              </a:ext>
            </a:extLst>
          </p:cNvPr>
          <p:cNvSpPr>
            <a:spLocks noGrp="1"/>
          </p:cNvSpPr>
          <p:nvPr>
            <p:ph type="title"/>
          </p:nvPr>
        </p:nvSpPr>
        <p:spPr>
          <a:xfrm>
            <a:off x="838200" y="365126"/>
            <a:ext cx="10515600" cy="695190"/>
          </a:xfrm>
        </p:spPr>
        <p:txBody>
          <a:bodyPr/>
          <a:lstStyle/>
          <a:p>
            <a:r>
              <a:rPr lang="en-US" dirty="0"/>
              <a:t>Project Details </a:t>
            </a:r>
          </a:p>
        </p:txBody>
      </p:sp>
      <p:sp>
        <p:nvSpPr>
          <p:cNvPr id="5" name="Content Placeholder 4">
            <a:extLst>
              <a:ext uri="{FF2B5EF4-FFF2-40B4-BE49-F238E27FC236}">
                <a16:creationId xmlns:a16="http://schemas.microsoft.com/office/drawing/2014/main" id="{F19C796A-F1D1-DE4B-BEA0-25B5E0EC62A8}"/>
              </a:ext>
            </a:extLst>
          </p:cNvPr>
          <p:cNvSpPr>
            <a:spLocks noGrp="1"/>
          </p:cNvSpPr>
          <p:nvPr>
            <p:ph idx="1"/>
          </p:nvPr>
        </p:nvSpPr>
        <p:spPr>
          <a:xfrm>
            <a:off x="838200" y="1743995"/>
            <a:ext cx="10515600" cy="4173156"/>
          </a:xfrm>
        </p:spPr>
        <p:txBody>
          <a:bodyPr>
            <a:normAutofit/>
          </a:bodyPr>
          <a:lstStyle/>
          <a:p>
            <a:r>
              <a:rPr lang="en-US" dirty="0"/>
              <a:t>Physicians/ Health care providers constantly looking for more indicators that will accurately predict heart disease.  </a:t>
            </a:r>
          </a:p>
          <a:p>
            <a:pPr marL="0" indent="0">
              <a:buNone/>
            </a:pPr>
            <a:endParaRPr lang="en-US" dirty="0"/>
          </a:p>
          <a:p>
            <a:r>
              <a:rPr lang="en-US" dirty="0"/>
              <a:t>Key Indicators that I am interested includes, Basal Mass Index (BMI) and Diabetes.</a:t>
            </a:r>
          </a:p>
          <a:p>
            <a:pPr marL="0" indent="0">
              <a:buNone/>
            </a:pPr>
            <a:endParaRPr lang="en-US" dirty="0"/>
          </a:p>
          <a:p>
            <a:r>
              <a:rPr lang="en-US" dirty="0"/>
              <a:t>Among those that have had heart disease we will study the role played by BMI and Diabetes and if monitoring these variables will help progression/prevention of Heart Disease.</a:t>
            </a:r>
          </a:p>
          <a:p>
            <a:endParaRPr lang="en-US" dirty="0"/>
          </a:p>
          <a:p>
            <a:endParaRPr lang="en-US" dirty="0"/>
          </a:p>
          <a:p>
            <a:endParaRPr lang="en-US" dirty="0"/>
          </a:p>
        </p:txBody>
      </p:sp>
    </p:spTree>
    <p:extLst>
      <p:ext uri="{BB962C8B-B14F-4D97-AF65-F5344CB8AC3E}">
        <p14:creationId xmlns:p14="http://schemas.microsoft.com/office/powerpoint/2010/main" val="373177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F00B7-AE3D-6F45-8FE2-E82AF4B2AF5D}"/>
              </a:ext>
            </a:extLst>
          </p:cNvPr>
          <p:cNvSpPr>
            <a:spLocks noGrp="1"/>
          </p:cNvSpPr>
          <p:nvPr>
            <p:ph type="title"/>
          </p:nvPr>
        </p:nvSpPr>
        <p:spPr>
          <a:xfrm>
            <a:off x="838200" y="307666"/>
            <a:ext cx="10515600" cy="967061"/>
          </a:xfrm>
        </p:spPr>
        <p:txBody>
          <a:bodyPr/>
          <a:lstStyle/>
          <a:p>
            <a:r>
              <a:rPr lang="en-US" dirty="0"/>
              <a:t>Potential Value</a:t>
            </a:r>
          </a:p>
        </p:txBody>
      </p:sp>
      <p:sp>
        <p:nvSpPr>
          <p:cNvPr id="3" name="Content Placeholder 2">
            <a:extLst>
              <a:ext uri="{FF2B5EF4-FFF2-40B4-BE49-F238E27FC236}">
                <a16:creationId xmlns:a16="http://schemas.microsoft.com/office/drawing/2014/main" id="{6F4E27DC-56B3-3244-8DBA-382E56A41291}"/>
              </a:ext>
            </a:extLst>
          </p:cNvPr>
          <p:cNvSpPr>
            <a:spLocks noGrp="1"/>
          </p:cNvSpPr>
          <p:nvPr>
            <p:ph idx="1"/>
          </p:nvPr>
        </p:nvSpPr>
        <p:spPr>
          <a:xfrm>
            <a:off x="656897" y="1625600"/>
            <a:ext cx="10515600" cy="4805428"/>
          </a:xfrm>
        </p:spPr>
        <p:txBody>
          <a:bodyPr>
            <a:normAutofit/>
          </a:bodyPr>
          <a:lstStyle/>
          <a:p>
            <a:r>
              <a:rPr lang="en-US" sz="3000" dirty="0"/>
              <a:t>Physicians and healthcare providers that are constantly striving to improve the cardiovascular health of the population.</a:t>
            </a:r>
          </a:p>
          <a:p>
            <a:endParaRPr lang="en-US" sz="3000" dirty="0"/>
          </a:p>
          <a:p>
            <a:r>
              <a:rPr lang="en-US" sz="3000" dirty="0"/>
              <a:t>Tech companies that are constantly innovating and investing heavily in wearables, are monitoring resting heart rate, cardiovascular output during exercise, skipped heart beats, step counting and many more in the pipeline including glucose monitoring.  </a:t>
            </a:r>
          </a:p>
        </p:txBody>
      </p:sp>
    </p:spTree>
    <p:extLst>
      <p:ext uri="{BB962C8B-B14F-4D97-AF65-F5344CB8AC3E}">
        <p14:creationId xmlns:p14="http://schemas.microsoft.com/office/powerpoint/2010/main" val="1463969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3E17859-C5F0-476F-A082-A4CB8841D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375"/>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7300F7-C70B-D449-9987-51158BC35932}"/>
              </a:ext>
            </a:extLst>
          </p:cNvPr>
          <p:cNvSpPr>
            <a:spLocks noGrp="1"/>
          </p:cNvSpPr>
          <p:nvPr>
            <p:ph type="title"/>
          </p:nvPr>
        </p:nvSpPr>
        <p:spPr>
          <a:xfrm>
            <a:off x="452063" y="327042"/>
            <a:ext cx="10515600" cy="744488"/>
          </a:xfrm>
        </p:spPr>
        <p:txBody>
          <a:bodyPr>
            <a:normAutofit/>
          </a:bodyPr>
          <a:lstStyle/>
          <a:p>
            <a:r>
              <a:rPr lang="en-US" dirty="0"/>
              <a:t>Details on the Dataset</a:t>
            </a:r>
          </a:p>
        </p:txBody>
      </p:sp>
      <p:sp>
        <p:nvSpPr>
          <p:cNvPr id="3" name="Content Placeholder 2">
            <a:extLst>
              <a:ext uri="{FF2B5EF4-FFF2-40B4-BE49-F238E27FC236}">
                <a16:creationId xmlns:a16="http://schemas.microsoft.com/office/drawing/2014/main" id="{BED518DF-B257-EF4B-8348-6DAFB3DEC6AC}"/>
              </a:ext>
            </a:extLst>
          </p:cNvPr>
          <p:cNvSpPr>
            <a:spLocks noGrp="1"/>
          </p:cNvSpPr>
          <p:nvPr>
            <p:ph idx="1"/>
          </p:nvPr>
        </p:nvSpPr>
        <p:spPr>
          <a:xfrm>
            <a:off x="452063" y="1807376"/>
            <a:ext cx="6598708" cy="4351338"/>
          </a:xfrm>
        </p:spPr>
        <p:txBody>
          <a:bodyPr>
            <a:normAutofit fontScale="85000" lnSpcReduction="10000"/>
          </a:bodyPr>
          <a:lstStyle/>
          <a:p>
            <a:r>
              <a:rPr lang="en-US" dirty="0"/>
              <a:t>Original data from CDC, very large. </a:t>
            </a:r>
          </a:p>
          <a:p>
            <a:pPr marL="0" indent="0">
              <a:buNone/>
            </a:pPr>
            <a:endParaRPr lang="en-US" dirty="0"/>
          </a:p>
          <a:p>
            <a:r>
              <a:rPr lang="en-US" dirty="0"/>
              <a:t>Smaller dataset, a subset of variables, from Kaggle.</a:t>
            </a:r>
          </a:p>
          <a:p>
            <a:pPr marL="0" indent="0">
              <a:buNone/>
            </a:pPr>
            <a:endParaRPr lang="en-US" dirty="0"/>
          </a:p>
          <a:p>
            <a:r>
              <a:rPr lang="en-US" dirty="0"/>
              <a:t>319K respondents or rows of data</a:t>
            </a:r>
          </a:p>
          <a:p>
            <a:pPr marL="0" indent="0">
              <a:buNone/>
            </a:pPr>
            <a:endParaRPr lang="en-US" dirty="0"/>
          </a:p>
          <a:p>
            <a:r>
              <a:rPr lang="en-US" dirty="0"/>
              <a:t>19 columns, 18 variable and 1 ID number</a:t>
            </a:r>
          </a:p>
          <a:p>
            <a:pPr marL="0" indent="0">
              <a:buNone/>
            </a:pPr>
            <a:endParaRPr lang="en-US" dirty="0"/>
          </a:p>
          <a:p>
            <a:r>
              <a:rPr lang="en-US" dirty="0"/>
              <a:t>Focus on BMI, Heart Disease, Diabetes and Age Category</a:t>
            </a:r>
          </a:p>
          <a:p>
            <a:endParaRPr lang="en-US" dirty="0"/>
          </a:p>
        </p:txBody>
      </p:sp>
      <p:pic>
        <p:nvPicPr>
          <p:cNvPr id="9" name="Picture 8" descr="A picture containing indoor, table&#10;&#10;Description automatically generated">
            <a:extLst>
              <a:ext uri="{FF2B5EF4-FFF2-40B4-BE49-F238E27FC236}">
                <a16:creationId xmlns:a16="http://schemas.microsoft.com/office/drawing/2014/main" id="{01006B06-4A26-834E-B4A1-9EF7C0AF2C14}"/>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1057" r="32695" b="3"/>
          <a:stretch/>
        </p:blipFill>
        <p:spPr>
          <a:xfrm>
            <a:off x="6906681" y="1955682"/>
            <a:ext cx="4504881" cy="4504881"/>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7" name="Arc 16">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980527" y="1929807"/>
            <a:ext cx="4556632" cy="455663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00988" y="1969050"/>
            <a:ext cx="666675" cy="6485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5926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EBAC5E-6ED3-DD43-AA81-10CE347A31D9}"/>
              </a:ext>
            </a:extLst>
          </p:cNvPr>
          <p:cNvSpPr>
            <a:spLocks noGrp="1"/>
          </p:cNvSpPr>
          <p:nvPr>
            <p:ph type="title"/>
          </p:nvPr>
        </p:nvSpPr>
        <p:spPr>
          <a:xfrm>
            <a:off x="838200" y="365125"/>
            <a:ext cx="10515600" cy="706293"/>
          </a:xfrm>
        </p:spPr>
        <p:txBody>
          <a:bodyPr>
            <a:normAutofit/>
          </a:bodyPr>
          <a:lstStyle/>
          <a:p>
            <a:r>
              <a:rPr lang="en-US" dirty="0"/>
              <a:t>More Details on the Dataset</a:t>
            </a:r>
          </a:p>
        </p:txBody>
      </p:sp>
      <p:graphicFrame>
        <p:nvGraphicFramePr>
          <p:cNvPr id="10" name="Table 9">
            <a:extLst>
              <a:ext uri="{FF2B5EF4-FFF2-40B4-BE49-F238E27FC236}">
                <a16:creationId xmlns:a16="http://schemas.microsoft.com/office/drawing/2014/main" id="{DBA6BDCB-AB87-6A40-91EE-47867F4C11B6}"/>
              </a:ext>
            </a:extLst>
          </p:cNvPr>
          <p:cNvGraphicFramePr>
            <a:graphicFrameLocks noGrp="1"/>
          </p:cNvGraphicFramePr>
          <p:nvPr>
            <p:extLst>
              <p:ext uri="{D42A27DB-BD31-4B8C-83A1-F6EECF244321}">
                <p14:modId xmlns:p14="http://schemas.microsoft.com/office/powerpoint/2010/main" val="2864625686"/>
              </p:ext>
            </p:extLst>
          </p:nvPr>
        </p:nvGraphicFramePr>
        <p:xfrm>
          <a:off x="1976583" y="1219200"/>
          <a:ext cx="4368800" cy="5403260"/>
        </p:xfrm>
        <a:graphic>
          <a:graphicData uri="http://schemas.openxmlformats.org/drawingml/2006/table">
            <a:tbl>
              <a:tblPr firstRow="1" firstCol="1" bandRow="1">
                <a:tableStyleId>{69012ECD-51FC-41F1-AA8D-1B2483CD663E}</a:tableStyleId>
              </a:tblPr>
              <a:tblGrid>
                <a:gridCol w="1922609">
                  <a:extLst>
                    <a:ext uri="{9D8B030D-6E8A-4147-A177-3AD203B41FA5}">
                      <a16:colId xmlns:a16="http://schemas.microsoft.com/office/drawing/2014/main" val="3568461918"/>
                    </a:ext>
                  </a:extLst>
                </a:gridCol>
                <a:gridCol w="2446191">
                  <a:extLst>
                    <a:ext uri="{9D8B030D-6E8A-4147-A177-3AD203B41FA5}">
                      <a16:colId xmlns:a16="http://schemas.microsoft.com/office/drawing/2014/main" val="1044315862"/>
                    </a:ext>
                  </a:extLst>
                </a:gridCol>
              </a:tblGrid>
              <a:tr h="436394">
                <a:tc>
                  <a:txBody>
                    <a:bodyPr/>
                    <a:lstStyle/>
                    <a:p>
                      <a:pPr marL="0" marR="0" algn="ctr">
                        <a:spcBef>
                          <a:spcPts val="0"/>
                        </a:spcBef>
                        <a:spcAft>
                          <a:spcPts val="0"/>
                        </a:spcAft>
                      </a:pPr>
                      <a:r>
                        <a:rPr lang="en-US" sz="900" dirty="0">
                          <a:effectLst/>
                        </a:rPr>
                        <a:t>Column/ Variable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lgn="ctr">
                        <a:spcBef>
                          <a:spcPts val="0"/>
                        </a:spcBef>
                        <a:spcAft>
                          <a:spcPts val="0"/>
                        </a:spcAft>
                      </a:pPr>
                      <a:r>
                        <a:rPr lang="en-US" sz="900">
                          <a:effectLst/>
                        </a:rPr>
                        <a:t>Type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4145914818"/>
                  </a:ext>
                </a:extLst>
              </a:tr>
              <a:tr h="275937">
                <a:tc>
                  <a:txBody>
                    <a:bodyPr/>
                    <a:lstStyle/>
                    <a:p>
                      <a:pPr marL="0" marR="0">
                        <a:spcBef>
                          <a:spcPts val="0"/>
                        </a:spcBef>
                        <a:spcAft>
                          <a:spcPts val="0"/>
                        </a:spcAft>
                      </a:pPr>
                      <a:r>
                        <a:rPr lang="en-US" sz="900" dirty="0">
                          <a:effectLst/>
                        </a:rPr>
                        <a:t>BMI</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b="1" dirty="0">
                          <a:effectLst/>
                        </a:rPr>
                        <a:t>Quantitative </a:t>
                      </a:r>
                      <a:endParaRPr lang="en-US" sz="900" b="1"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342485368"/>
                  </a:ext>
                </a:extLst>
              </a:tr>
              <a:tr h="275937">
                <a:tc>
                  <a:txBody>
                    <a:bodyPr/>
                    <a:lstStyle/>
                    <a:p>
                      <a:pPr marL="0" marR="0">
                        <a:spcBef>
                          <a:spcPts val="0"/>
                        </a:spcBef>
                        <a:spcAft>
                          <a:spcPts val="0"/>
                        </a:spcAft>
                      </a:pPr>
                      <a:r>
                        <a:rPr lang="en-US" sz="900" b="0" dirty="0" err="1">
                          <a:effectLst/>
                        </a:rPr>
                        <a:t>PhysicalHealth</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Quantitative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3351163557"/>
                  </a:ext>
                </a:extLst>
              </a:tr>
              <a:tr h="275937">
                <a:tc>
                  <a:txBody>
                    <a:bodyPr/>
                    <a:lstStyle/>
                    <a:p>
                      <a:pPr marL="0" marR="0">
                        <a:spcBef>
                          <a:spcPts val="0"/>
                        </a:spcBef>
                        <a:spcAft>
                          <a:spcPts val="0"/>
                        </a:spcAft>
                      </a:pPr>
                      <a:r>
                        <a:rPr lang="en-US" sz="900" b="0" dirty="0" err="1">
                          <a:effectLst/>
                        </a:rPr>
                        <a:t>MentalHealth</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Quantitative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353002438"/>
                  </a:ext>
                </a:extLst>
              </a:tr>
              <a:tr h="275937">
                <a:tc>
                  <a:txBody>
                    <a:bodyPr/>
                    <a:lstStyle/>
                    <a:p>
                      <a:pPr marL="0" marR="0">
                        <a:spcBef>
                          <a:spcPts val="0"/>
                        </a:spcBef>
                        <a:spcAft>
                          <a:spcPts val="0"/>
                        </a:spcAft>
                      </a:pPr>
                      <a:r>
                        <a:rPr lang="en-US" sz="900" b="0" dirty="0" err="1">
                          <a:effectLst/>
                        </a:rPr>
                        <a:t>SleepTime</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Quantitative</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897147928"/>
                  </a:ext>
                </a:extLst>
              </a:tr>
              <a:tr h="275937">
                <a:tc>
                  <a:txBody>
                    <a:bodyPr/>
                    <a:lstStyle/>
                    <a:p>
                      <a:pPr marL="0" marR="0">
                        <a:spcBef>
                          <a:spcPts val="0"/>
                        </a:spcBef>
                        <a:spcAft>
                          <a:spcPts val="0"/>
                        </a:spcAft>
                      </a:pPr>
                      <a:r>
                        <a:rPr lang="en-US" sz="900">
                          <a:effectLst/>
                        </a:rPr>
                        <a:t>AgeCategory</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b="1" dirty="0">
                          <a:effectLst/>
                        </a:rPr>
                        <a:t>Categorical Ordinal</a:t>
                      </a:r>
                      <a:endParaRPr lang="en-US" sz="900" b="1"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3417245041"/>
                  </a:ext>
                </a:extLst>
              </a:tr>
              <a:tr h="275937">
                <a:tc>
                  <a:txBody>
                    <a:bodyPr/>
                    <a:lstStyle/>
                    <a:p>
                      <a:pPr marL="0" marR="0">
                        <a:spcBef>
                          <a:spcPts val="0"/>
                        </a:spcBef>
                        <a:spcAft>
                          <a:spcPts val="0"/>
                        </a:spcAft>
                      </a:pPr>
                      <a:r>
                        <a:rPr lang="en-US" sz="900" b="0" dirty="0" err="1">
                          <a:effectLst/>
                        </a:rPr>
                        <a:t>GenHealth</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Ordinal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2378370042"/>
                  </a:ext>
                </a:extLst>
              </a:tr>
              <a:tr h="275937">
                <a:tc>
                  <a:txBody>
                    <a:bodyPr/>
                    <a:lstStyle/>
                    <a:p>
                      <a:pPr marL="0" marR="0">
                        <a:spcBef>
                          <a:spcPts val="0"/>
                        </a:spcBef>
                        <a:spcAft>
                          <a:spcPts val="0"/>
                        </a:spcAft>
                      </a:pPr>
                      <a:r>
                        <a:rPr lang="en-US" sz="900" b="0" dirty="0">
                          <a:effectLst/>
                        </a:rPr>
                        <a:t>Race</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Nominal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2196163107"/>
                  </a:ext>
                </a:extLst>
              </a:tr>
              <a:tr h="275937">
                <a:tc>
                  <a:txBody>
                    <a:bodyPr/>
                    <a:lstStyle/>
                    <a:p>
                      <a:pPr marL="0" marR="0">
                        <a:spcBef>
                          <a:spcPts val="0"/>
                        </a:spcBef>
                        <a:spcAft>
                          <a:spcPts val="0"/>
                        </a:spcAft>
                      </a:pPr>
                      <a:r>
                        <a:rPr lang="en-US" sz="900" dirty="0">
                          <a:effectLst/>
                        </a:rPr>
                        <a:t>Diabetic</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b="1" dirty="0">
                          <a:effectLst/>
                        </a:rPr>
                        <a:t>Categorical Nominal </a:t>
                      </a:r>
                      <a:endParaRPr lang="en-US" sz="900" b="1"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2792075537"/>
                  </a:ext>
                </a:extLst>
              </a:tr>
              <a:tr h="275937">
                <a:tc>
                  <a:txBody>
                    <a:bodyPr/>
                    <a:lstStyle/>
                    <a:p>
                      <a:pPr marL="0" marR="0">
                        <a:spcBef>
                          <a:spcPts val="0"/>
                        </a:spcBef>
                        <a:spcAft>
                          <a:spcPts val="0"/>
                        </a:spcAft>
                      </a:pPr>
                      <a:r>
                        <a:rPr lang="en-US" sz="900" dirty="0" err="1">
                          <a:effectLst/>
                        </a:rPr>
                        <a:t>HeartDisease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b="1" dirty="0">
                          <a:effectLst/>
                        </a:rPr>
                        <a:t>Categorical Boolean</a:t>
                      </a:r>
                      <a:endParaRPr lang="en-US" sz="900" b="1"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534833019"/>
                  </a:ext>
                </a:extLst>
              </a:tr>
              <a:tr h="275937">
                <a:tc>
                  <a:txBody>
                    <a:bodyPr/>
                    <a:lstStyle/>
                    <a:p>
                      <a:pPr marL="0" marR="0">
                        <a:spcBef>
                          <a:spcPts val="0"/>
                        </a:spcBef>
                        <a:spcAft>
                          <a:spcPts val="0"/>
                        </a:spcAft>
                      </a:pPr>
                      <a:r>
                        <a:rPr lang="en-US" sz="900" b="0" dirty="0">
                          <a:effectLst/>
                        </a:rPr>
                        <a:t>Smoking</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417756516"/>
                  </a:ext>
                </a:extLst>
              </a:tr>
              <a:tr h="275937">
                <a:tc>
                  <a:txBody>
                    <a:bodyPr/>
                    <a:lstStyle/>
                    <a:p>
                      <a:pPr marL="0" marR="0">
                        <a:spcBef>
                          <a:spcPts val="0"/>
                        </a:spcBef>
                        <a:spcAft>
                          <a:spcPts val="0"/>
                        </a:spcAft>
                      </a:pPr>
                      <a:r>
                        <a:rPr lang="en-US" sz="900" b="0" dirty="0" err="1">
                          <a:effectLst/>
                        </a:rPr>
                        <a:t>AlcoholDrinking</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2097703"/>
                  </a:ext>
                </a:extLst>
              </a:tr>
              <a:tr h="275937">
                <a:tc>
                  <a:txBody>
                    <a:bodyPr/>
                    <a:lstStyle/>
                    <a:p>
                      <a:pPr marL="0" marR="0">
                        <a:spcBef>
                          <a:spcPts val="0"/>
                        </a:spcBef>
                        <a:spcAft>
                          <a:spcPts val="0"/>
                        </a:spcAft>
                      </a:pPr>
                      <a:r>
                        <a:rPr lang="en-US" sz="900" b="0" dirty="0">
                          <a:effectLst/>
                        </a:rPr>
                        <a:t>Stroke </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198643526"/>
                  </a:ext>
                </a:extLst>
              </a:tr>
              <a:tr h="275937">
                <a:tc>
                  <a:txBody>
                    <a:bodyPr/>
                    <a:lstStyle/>
                    <a:p>
                      <a:pPr marL="0" marR="0">
                        <a:spcBef>
                          <a:spcPts val="0"/>
                        </a:spcBef>
                        <a:spcAft>
                          <a:spcPts val="0"/>
                        </a:spcAft>
                      </a:pPr>
                      <a:r>
                        <a:rPr lang="en-US" sz="900" b="0" dirty="0" err="1">
                          <a:effectLst/>
                        </a:rPr>
                        <a:t>DiffWalking</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194922530"/>
                  </a:ext>
                </a:extLst>
              </a:tr>
              <a:tr h="275937">
                <a:tc>
                  <a:txBody>
                    <a:bodyPr/>
                    <a:lstStyle/>
                    <a:p>
                      <a:pPr marL="0" marR="0">
                        <a:spcBef>
                          <a:spcPts val="0"/>
                        </a:spcBef>
                        <a:spcAft>
                          <a:spcPts val="0"/>
                        </a:spcAft>
                      </a:pPr>
                      <a:r>
                        <a:rPr lang="en-US" sz="900" b="0" dirty="0">
                          <a:effectLst/>
                        </a:rPr>
                        <a:t>Sex</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515878445"/>
                  </a:ext>
                </a:extLst>
              </a:tr>
              <a:tr h="275937">
                <a:tc>
                  <a:txBody>
                    <a:bodyPr/>
                    <a:lstStyle/>
                    <a:p>
                      <a:pPr marL="0" marR="0">
                        <a:spcBef>
                          <a:spcPts val="0"/>
                        </a:spcBef>
                        <a:spcAft>
                          <a:spcPts val="0"/>
                        </a:spcAft>
                      </a:pPr>
                      <a:r>
                        <a:rPr lang="en-US" sz="900" b="0" dirty="0" err="1">
                          <a:effectLst/>
                        </a:rPr>
                        <a:t>PhysicalActivity</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2605894347"/>
                  </a:ext>
                </a:extLst>
              </a:tr>
              <a:tr h="275937">
                <a:tc>
                  <a:txBody>
                    <a:bodyPr/>
                    <a:lstStyle/>
                    <a:p>
                      <a:pPr marL="0" marR="0">
                        <a:spcBef>
                          <a:spcPts val="0"/>
                        </a:spcBef>
                        <a:spcAft>
                          <a:spcPts val="0"/>
                        </a:spcAft>
                      </a:pPr>
                      <a:r>
                        <a:rPr lang="en-US" sz="900" b="0" dirty="0">
                          <a:effectLst/>
                        </a:rPr>
                        <a:t>Asthma</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4061327242"/>
                  </a:ext>
                </a:extLst>
              </a:tr>
              <a:tr h="275937">
                <a:tc>
                  <a:txBody>
                    <a:bodyPr/>
                    <a:lstStyle/>
                    <a:p>
                      <a:pPr marL="0" marR="0">
                        <a:spcBef>
                          <a:spcPts val="0"/>
                        </a:spcBef>
                        <a:spcAft>
                          <a:spcPts val="0"/>
                        </a:spcAft>
                      </a:pPr>
                      <a:r>
                        <a:rPr lang="en-US" sz="900" b="0" dirty="0" err="1">
                          <a:effectLst/>
                        </a:rPr>
                        <a:t>KidneyDisease</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a:effectLst/>
                        </a:rPr>
                        <a:t>Categorical Boolean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4177184318"/>
                  </a:ext>
                </a:extLst>
              </a:tr>
              <a:tr h="275937">
                <a:tc>
                  <a:txBody>
                    <a:bodyPr/>
                    <a:lstStyle/>
                    <a:p>
                      <a:pPr marL="0" marR="0">
                        <a:spcBef>
                          <a:spcPts val="0"/>
                        </a:spcBef>
                        <a:spcAft>
                          <a:spcPts val="0"/>
                        </a:spcAft>
                      </a:pPr>
                      <a:r>
                        <a:rPr lang="en-US" sz="900" b="0" dirty="0" err="1">
                          <a:effectLst/>
                        </a:rPr>
                        <a:t>SkinCancer</a:t>
                      </a:r>
                      <a:endParaRPr lang="en-US" sz="900" b="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tc>
                  <a:txBody>
                    <a:bodyPr/>
                    <a:lstStyle/>
                    <a:p>
                      <a:pPr marL="0" marR="0">
                        <a:spcBef>
                          <a:spcPts val="0"/>
                        </a:spcBef>
                        <a:spcAft>
                          <a:spcPts val="0"/>
                        </a:spcAft>
                      </a:pPr>
                      <a:r>
                        <a:rPr lang="en-US" sz="900" dirty="0">
                          <a:effectLst/>
                        </a:rPr>
                        <a:t>Categorical Boolean</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9357" marR="49357" marT="49357" marB="49357"/>
                </a:tc>
                <a:extLst>
                  <a:ext uri="{0D108BD9-81ED-4DB2-BD59-A6C34878D82A}">
                    <a16:rowId xmlns:a16="http://schemas.microsoft.com/office/drawing/2014/main" val="285434310"/>
                  </a:ext>
                </a:extLst>
              </a:tr>
            </a:tbl>
          </a:graphicData>
        </a:graphic>
      </p:graphicFrame>
      <p:cxnSp>
        <p:nvCxnSpPr>
          <p:cNvPr id="12" name="Straight Arrow Connector 11">
            <a:extLst>
              <a:ext uri="{FF2B5EF4-FFF2-40B4-BE49-F238E27FC236}">
                <a16:creationId xmlns:a16="http://schemas.microsoft.com/office/drawing/2014/main" id="{1D0945DB-94AF-A847-8DC8-EE0D394DF399}"/>
              </a:ext>
            </a:extLst>
          </p:cNvPr>
          <p:cNvCxnSpPr/>
          <p:nvPr/>
        </p:nvCxnSpPr>
        <p:spPr>
          <a:xfrm>
            <a:off x="5652655" y="1775901"/>
            <a:ext cx="1534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9194F07-7A15-F54A-AB24-9E178CFFBD4B}"/>
              </a:ext>
            </a:extLst>
          </p:cNvPr>
          <p:cNvCxnSpPr/>
          <p:nvPr/>
        </p:nvCxnSpPr>
        <p:spPr>
          <a:xfrm>
            <a:off x="5669029" y="2895597"/>
            <a:ext cx="1534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0795126-C4EF-8B43-A2FC-DD216F1B54F9}"/>
              </a:ext>
            </a:extLst>
          </p:cNvPr>
          <p:cNvCxnSpPr/>
          <p:nvPr/>
        </p:nvCxnSpPr>
        <p:spPr>
          <a:xfrm>
            <a:off x="5677846" y="3728127"/>
            <a:ext cx="1534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ED85C1B-82D0-3641-A948-135B3F825BAD}"/>
              </a:ext>
            </a:extLst>
          </p:cNvPr>
          <p:cNvCxnSpPr/>
          <p:nvPr/>
        </p:nvCxnSpPr>
        <p:spPr>
          <a:xfrm>
            <a:off x="5686663" y="4008996"/>
            <a:ext cx="15340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7201457-0BB9-A74F-BB19-F65FF5EEE8B6}"/>
              </a:ext>
            </a:extLst>
          </p:cNvPr>
          <p:cNvSpPr txBox="1"/>
          <p:nvPr/>
        </p:nvSpPr>
        <p:spPr>
          <a:xfrm>
            <a:off x="7220739" y="1606624"/>
            <a:ext cx="4670061" cy="338554"/>
          </a:xfrm>
          <a:prstGeom prst="rect">
            <a:avLst/>
          </a:prstGeom>
          <a:noFill/>
        </p:spPr>
        <p:txBody>
          <a:bodyPr wrap="none" rtlCol="0">
            <a:spAutoFit/>
          </a:bodyPr>
          <a:lstStyle/>
          <a:p>
            <a:r>
              <a:rPr lang="en-US" sz="1600" dirty="0"/>
              <a:t>3604 unique values ranging from 12.02 to 94.85</a:t>
            </a:r>
          </a:p>
        </p:txBody>
      </p:sp>
      <p:sp>
        <p:nvSpPr>
          <p:cNvPr id="17" name="TextBox 16">
            <a:extLst>
              <a:ext uri="{FF2B5EF4-FFF2-40B4-BE49-F238E27FC236}">
                <a16:creationId xmlns:a16="http://schemas.microsoft.com/office/drawing/2014/main" id="{E93AB231-A257-C54C-9B22-E4326FF15094}"/>
              </a:ext>
            </a:extLst>
          </p:cNvPr>
          <p:cNvSpPr txBox="1"/>
          <p:nvPr/>
        </p:nvSpPr>
        <p:spPr>
          <a:xfrm>
            <a:off x="7186731" y="2726320"/>
            <a:ext cx="4542077" cy="707886"/>
          </a:xfrm>
          <a:prstGeom prst="rect">
            <a:avLst/>
          </a:prstGeom>
          <a:noFill/>
        </p:spPr>
        <p:txBody>
          <a:bodyPr wrap="none" rtlCol="0">
            <a:spAutoFit/>
          </a:bodyPr>
          <a:lstStyle/>
          <a:p>
            <a:r>
              <a:rPr lang="en-US" sz="1600" dirty="0"/>
              <a:t>14 age categories </a:t>
            </a:r>
          </a:p>
          <a:p>
            <a:r>
              <a:rPr lang="en-US" sz="1200" dirty="0"/>
              <a:t>(18-24, 25-29,30-34, 35-39, 40-44, 45-49, 50-54, 55-59, 60-64, </a:t>
            </a:r>
          </a:p>
          <a:p>
            <a:r>
              <a:rPr lang="en-US" sz="1200" dirty="0"/>
              <a:t>65-69, 70-74, 75-79, 80 and older)</a:t>
            </a:r>
          </a:p>
        </p:txBody>
      </p:sp>
      <p:sp>
        <p:nvSpPr>
          <p:cNvPr id="20" name="TextBox 19">
            <a:extLst>
              <a:ext uri="{FF2B5EF4-FFF2-40B4-BE49-F238E27FC236}">
                <a16:creationId xmlns:a16="http://schemas.microsoft.com/office/drawing/2014/main" id="{E797CB4A-F052-F944-AC90-72904EEF6830}"/>
              </a:ext>
            </a:extLst>
          </p:cNvPr>
          <p:cNvSpPr txBox="1"/>
          <p:nvPr/>
        </p:nvSpPr>
        <p:spPr>
          <a:xfrm>
            <a:off x="7220739" y="3597144"/>
            <a:ext cx="3933430" cy="307777"/>
          </a:xfrm>
          <a:prstGeom prst="rect">
            <a:avLst/>
          </a:prstGeom>
          <a:noFill/>
        </p:spPr>
        <p:txBody>
          <a:bodyPr wrap="square" rtlCol="0">
            <a:spAutoFit/>
          </a:bodyPr>
          <a:lstStyle/>
          <a:p>
            <a:r>
              <a:rPr lang="en-US" sz="1400" dirty="0"/>
              <a:t>Yes,  No,  No (Borderline),  Yes (Gestational)</a:t>
            </a:r>
          </a:p>
        </p:txBody>
      </p:sp>
      <p:sp>
        <p:nvSpPr>
          <p:cNvPr id="21" name="TextBox 20">
            <a:extLst>
              <a:ext uri="{FF2B5EF4-FFF2-40B4-BE49-F238E27FC236}">
                <a16:creationId xmlns:a16="http://schemas.microsoft.com/office/drawing/2014/main" id="{4C84EED1-A180-D041-9081-0D82E8794770}"/>
              </a:ext>
            </a:extLst>
          </p:cNvPr>
          <p:cNvSpPr txBox="1"/>
          <p:nvPr/>
        </p:nvSpPr>
        <p:spPr>
          <a:xfrm>
            <a:off x="7229556" y="3870456"/>
            <a:ext cx="866539" cy="307777"/>
          </a:xfrm>
          <a:prstGeom prst="rect">
            <a:avLst/>
          </a:prstGeom>
          <a:noFill/>
        </p:spPr>
        <p:txBody>
          <a:bodyPr wrap="square" rtlCol="0">
            <a:spAutoFit/>
          </a:bodyPr>
          <a:lstStyle/>
          <a:p>
            <a:r>
              <a:rPr lang="en-US" sz="1400" dirty="0"/>
              <a:t>Yes,  No</a:t>
            </a:r>
          </a:p>
        </p:txBody>
      </p:sp>
    </p:spTree>
    <p:extLst>
      <p:ext uri="{BB962C8B-B14F-4D97-AF65-F5344CB8AC3E}">
        <p14:creationId xmlns:p14="http://schemas.microsoft.com/office/powerpoint/2010/main" val="3055782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77C59BEC-C4CC-4741-B975-08C543178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Arc 72">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144E85D-E998-B44B-AF9C-478891AF61A8}"/>
              </a:ext>
            </a:extLst>
          </p:cNvPr>
          <p:cNvSpPr>
            <a:spLocks noGrp="1"/>
          </p:cNvSpPr>
          <p:nvPr>
            <p:ph type="title"/>
          </p:nvPr>
        </p:nvSpPr>
        <p:spPr>
          <a:xfrm>
            <a:off x="838200" y="435841"/>
            <a:ext cx="10515600" cy="661579"/>
          </a:xfrm>
        </p:spPr>
        <p:txBody>
          <a:bodyPr>
            <a:normAutofit/>
          </a:bodyPr>
          <a:lstStyle/>
          <a:p>
            <a:r>
              <a:rPr lang="en-US" dirty="0"/>
              <a:t>Questions</a:t>
            </a:r>
          </a:p>
        </p:txBody>
      </p:sp>
      <p:sp>
        <p:nvSpPr>
          <p:cNvPr id="3" name="Content Placeholder 2">
            <a:extLst>
              <a:ext uri="{FF2B5EF4-FFF2-40B4-BE49-F238E27FC236}">
                <a16:creationId xmlns:a16="http://schemas.microsoft.com/office/drawing/2014/main" id="{57874ACB-DDDF-864E-B391-565D17A69587}"/>
              </a:ext>
            </a:extLst>
          </p:cNvPr>
          <p:cNvSpPr>
            <a:spLocks noGrp="1"/>
          </p:cNvSpPr>
          <p:nvPr>
            <p:ph idx="1"/>
          </p:nvPr>
        </p:nvSpPr>
        <p:spPr>
          <a:xfrm>
            <a:off x="838200" y="1825625"/>
            <a:ext cx="5393361" cy="4351338"/>
          </a:xfrm>
        </p:spPr>
        <p:txBody>
          <a:bodyPr>
            <a:normAutofit/>
          </a:bodyPr>
          <a:lstStyle/>
          <a:p>
            <a:r>
              <a:rPr lang="en-US" sz="2400" dirty="0"/>
              <a:t>BMI </a:t>
            </a:r>
          </a:p>
          <a:p>
            <a:pPr marL="457200" lvl="1" indent="0">
              <a:buNone/>
            </a:pPr>
            <a:r>
              <a:rPr lang="en-US" dirty="0"/>
              <a:t>Among the respondents with and without heart disease, is there any difference in the BMI between these two groups.</a:t>
            </a:r>
          </a:p>
          <a:p>
            <a:pPr marL="457200" lvl="1" indent="0">
              <a:buNone/>
            </a:pPr>
            <a:endParaRPr lang="en-US" dirty="0"/>
          </a:p>
          <a:p>
            <a:r>
              <a:rPr lang="en-US" sz="2400" dirty="0"/>
              <a:t>Diabetes</a:t>
            </a:r>
          </a:p>
          <a:p>
            <a:pPr marL="457200" lvl="1" indent="0">
              <a:buNone/>
            </a:pPr>
            <a:r>
              <a:rPr lang="en-US" dirty="0"/>
              <a:t>Among these respondents, is there any relationship between heart disease and diabetes.  </a:t>
            </a:r>
          </a:p>
        </p:txBody>
      </p:sp>
      <p:sp>
        <p:nvSpPr>
          <p:cNvPr id="75" name="Oval 74">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77008" y="5228027"/>
            <a:ext cx="1107241" cy="1077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0FB4291B-1C6A-3148-AD70-975B4CA9273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21972" y="1920482"/>
            <a:ext cx="5528236" cy="4454509"/>
          </a:xfrm>
          <a:custGeom>
            <a:avLst/>
            <a:gdLst/>
            <a:ahLst/>
            <a:cxnLst/>
            <a:rect l="l" t="t" r="r" b="b"/>
            <a:pathLst>
              <a:path w="4221597" h="4303912">
                <a:moveTo>
                  <a:pt x="126986" y="0"/>
                </a:moveTo>
                <a:lnTo>
                  <a:pt x="4094611" y="0"/>
                </a:lnTo>
                <a:cubicBezTo>
                  <a:pt x="4164743" y="0"/>
                  <a:pt x="4221597" y="56854"/>
                  <a:pt x="4221597" y="126986"/>
                </a:cubicBezTo>
                <a:lnTo>
                  <a:pt x="4221597" y="4176926"/>
                </a:lnTo>
                <a:cubicBezTo>
                  <a:pt x="4221597" y="4247058"/>
                  <a:pt x="4164743" y="4303912"/>
                  <a:pt x="4094611" y="4303912"/>
                </a:cubicBezTo>
                <a:lnTo>
                  <a:pt x="126986" y="4303912"/>
                </a:lnTo>
                <a:cubicBezTo>
                  <a:pt x="56854" y="4303912"/>
                  <a:pt x="0" y="4247058"/>
                  <a:pt x="0" y="4176926"/>
                </a:cubicBezTo>
                <a:lnTo>
                  <a:pt x="0" y="126986"/>
                </a:lnTo>
                <a:cubicBezTo>
                  <a:pt x="0" y="56854"/>
                  <a:pt x="56854" y="0"/>
                  <a:pt x="126986"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2413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15125-C8A3-CF43-B7CF-F571D5B31C74}"/>
              </a:ext>
            </a:extLst>
          </p:cNvPr>
          <p:cNvSpPr>
            <a:spLocks noGrp="1"/>
          </p:cNvSpPr>
          <p:nvPr>
            <p:ph type="title"/>
          </p:nvPr>
        </p:nvSpPr>
        <p:spPr>
          <a:xfrm>
            <a:off x="661481" y="365126"/>
            <a:ext cx="10846340" cy="722696"/>
          </a:xfrm>
        </p:spPr>
        <p:txBody>
          <a:bodyPr anchor="t">
            <a:noAutofit/>
          </a:bodyPr>
          <a:lstStyle/>
          <a:p>
            <a:r>
              <a:rPr lang="en-US" dirty="0"/>
              <a:t>Hypothesis 1</a:t>
            </a:r>
            <a:br>
              <a:rPr lang="en-US" dirty="0"/>
            </a:br>
            <a:br>
              <a:rPr lang="en-US" sz="1400" dirty="0"/>
            </a:br>
            <a:endParaRPr lang="en-US" sz="1400" dirty="0"/>
          </a:p>
        </p:txBody>
      </p:sp>
      <p:sp>
        <p:nvSpPr>
          <p:cNvPr id="3" name="Content Placeholder 2">
            <a:extLst>
              <a:ext uri="{FF2B5EF4-FFF2-40B4-BE49-F238E27FC236}">
                <a16:creationId xmlns:a16="http://schemas.microsoft.com/office/drawing/2014/main" id="{3EF8C309-5074-0E44-888C-C36494913BBC}"/>
              </a:ext>
            </a:extLst>
          </p:cNvPr>
          <p:cNvSpPr>
            <a:spLocks noGrp="1"/>
          </p:cNvSpPr>
          <p:nvPr>
            <p:ph idx="1"/>
          </p:nvPr>
        </p:nvSpPr>
        <p:spPr>
          <a:xfrm>
            <a:off x="661481" y="1339085"/>
            <a:ext cx="11012885" cy="722696"/>
          </a:xfrm>
        </p:spPr>
        <p:txBody>
          <a:bodyPr>
            <a:noAutofit/>
          </a:bodyPr>
          <a:lstStyle/>
          <a:p>
            <a:pPr marL="0" indent="0">
              <a:lnSpc>
                <a:spcPct val="100000"/>
              </a:lnSpc>
              <a:buNone/>
            </a:pPr>
            <a:r>
              <a:rPr lang="en-US" sz="1500" b="1" dirty="0"/>
              <a:t>Ho:</a:t>
            </a:r>
            <a:r>
              <a:rPr lang="en-US" sz="1500" dirty="0"/>
              <a:t> There is no significant difference in BMI between people with heart disease and without heart disease over the age of 30.</a:t>
            </a:r>
            <a:br>
              <a:rPr lang="en-US" sz="1500" dirty="0"/>
            </a:br>
            <a:r>
              <a:rPr lang="en-US" sz="1500" b="1" dirty="0"/>
              <a:t>Ha:</a:t>
            </a:r>
            <a:r>
              <a:rPr lang="en-US" sz="1500" dirty="0"/>
              <a:t> There is a significant difference in BMI between people with heart disease and without heart disease over the age of 30.</a:t>
            </a:r>
            <a:br>
              <a:rPr lang="en-US" sz="1500" dirty="0"/>
            </a:br>
            <a:br>
              <a:rPr lang="en-US" sz="1500" dirty="0"/>
            </a:br>
            <a:endParaRPr lang="en-US" sz="1500" dirty="0"/>
          </a:p>
        </p:txBody>
      </p:sp>
      <p:pic>
        <p:nvPicPr>
          <p:cNvPr id="2050" name="Picture 2">
            <a:extLst>
              <a:ext uri="{FF2B5EF4-FFF2-40B4-BE49-F238E27FC236}">
                <a16:creationId xmlns:a16="http://schemas.microsoft.com/office/drawing/2014/main" id="{490B6282-FC30-984A-A3B3-5D67A8DB4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559" y="4135244"/>
            <a:ext cx="3970641" cy="264374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2D6426D-8089-5841-B6F4-052BED2C1D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8563" y="4135245"/>
            <a:ext cx="4046338" cy="264374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70A7C05-C4FD-DC47-81AC-BF486A4692AE}"/>
              </a:ext>
            </a:extLst>
          </p:cNvPr>
          <p:cNvSpPr txBox="1"/>
          <p:nvPr/>
        </p:nvSpPr>
        <p:spPr>
          <a:xfrm>
            <a:off x="2085406" y="4407296"/>
            <a:ext cx="2233448" cy="253916"/>
          </a:xfrm>
          <a:prstGeom prst="rect">
            <a:avLst/>
          </a:prstGeom>
          <a:noFill/>
        </p:spPr>
        <p:txBody>
          <a:bodyPr wrap="square" rtlCol="0">
            <a:spAutoFit/>
          </a:bodyPr>
          <a:lstStyle/>
          <a:p>
            <a:r>
              <a:rPr lang="en-US" sz="1050" dirty="0"/>
              <a:t>BMI of people with Heart Disease</a:t>
            </a:r>
          </a:p>
        </p:txBody>
      </p:sp>
      <p:sp>
        <p:nvSpPr>
          <p:cNvPr id="7" name="TextBox 6">
            <a:extLst>
              <a:ext uri="{FF2B5EF4-FFF2-40B4-BE49-F238E27FC236}">
                <a16:creationId xmlns:a16="http://schemas.microsoft.com/office/drawing/2014/main" id="{EC5B0271-934F-FF4F-A542-F2BE27CF9609}"/>
              </a:ext>
            </a:extLst>
          </p:cNvPr>
          <p:cNvSpPr txBox="1"/>
          <p:nvPr/>
        </p:nvSpPr>
        <p:spPr>
          <a:xfrm>
            <a:off x="6052659" y="4407296"/>
            <a:ext cx="2416546" cy="253916"/>
          </a:xfrm>
          <a:prstGeom prst="rect">
            <a:avLst/>
          </a:prstGeom>
          <a:noFill/>
        </p:spPr>
        <p:txBody>
          <a:bodyPr wrap="square" rtlCol="0">
            <a:spAutoFit/>
          </a:bodyPr>
          <a:lstStyle/>
          <a:p>
            <a:r>
              <a:rPr lang="en-US" sz="1050" dirty="0"/>
              <a:t>BMI of people without Heart Disease</a:t>
            </a:r>
          </a:p>
        </p:txBody>
      </p:sp>
      <p:sp>
        <p:nvSpPr>
          <p:cNvPr id="5" name="TextBox 4">
            <a:extLst>
              <a:ext uri="{FF2B5EF4-FFF2-40B4-BE49-F238E27FC236}">
                <a16:creationId xmlns:a16="http://schemas.microsoft.com/office/drawing/2014/main" id="{6E1D1AF5-99E9-6647-A5F2-6AF3EFCED457}"/>
              </a:ext>
            </a:extLst>
          </p:cNvPr>
          <p:cNvSpPr txBox="1"/>
          <p:nvPr/>
        </p:nvSpPr>
        <p:spPr>
          <a:xfrm>
            <a:off x="661481" y="2170430"/>
            <a:ext cx="10177312" cy="1897443"/>
          </a:xfrm>
          <a:prstGeom prst="rect">
            <a:avLst/>
          </a:prstGeom>
          <a:noFill/>
        </p:spPr>
        <p:txBody>
          <a:bodyPr wrap="square" rtlCol="0">
            <a:spAutoFit/>
          </a:bodyPr>
          <a:lstStyle/>
          <a:p>
            <a:pPr>
              <a:lnSpc>
                <a:spcPct val="150000"/>
              </a:lnSpc>
            </a:pPr>
            <a:r>
              <a:rPr lang="en-US" sz="1600" b="1" dirty="0"/>
              <a:t>t-test </a:t>
            </a:r>
            <a:r>
              <a:rPr lang="en-US" sz="1600" dirty="0"/>
              <a:t>for the mean of two independent variables</a:t>
            </a:r>
          </a:p>
          <a:p>
            <a:pPr>
              <a:lnSpc>
                <a:spcPct val="150000"/>
              </a:lnSpc>
            </a:pPr>
            <a:r>
              <a:rPr lang="en-US" sz="1600" b="1" dirty="0"/>
              <a:t>p-value = 1.62e-125</a:t>
            </a:r>
          </a:p>
          <a:p>
            <a:pPr>
              <a:lnSpc>
                <a:spcPct val="150000"/>
              </a:lnSpc>
            </a:pPr>
            <a:r>
              <a:rPr lang="en-US" sz="1600" dirty="0"/>
              <a:t>p-value &lt; our alpha of 0.05, we reject Ho as data provides evidence to suggest so.  </a:t>
            </a:r>
          </a:p>
          <a:p>
            <a:pPr>
              <a:lnSpc>
                <a:spcPct val="150000"/>
              </a:lnSpc>
            </a:pPr>
            <a:r>
              <a:rPr lang="en-US" sz="1600" dirty="0"/>
              <a:t>This means that </a:t>
            </a:r>
            <a:r>
              <a:rPr lang="en-US" sz="1600" b="1" dirty="0"/>
              <a:t>there is a significant difference </a:t>
            </a:r>
            <a:r>
              <a:rPr lang="en-US" sz="1600" dirty="0"/>
              <a:t>between the BMI of those that have heart disease and those that have not from the age of 30 and above.</a:t>
            </a:r>
          </a:p>
        </p:txBody>
      </p:sp>
      <p:graphicFrame>
        <p:nvGraphicFramePr>
          <p:cNvPr id="16" name="Chart 15">
            <a:extLst>
              <a:ext uri="{FF2B5EF4-FFF2-40B4-BE49-F238E27FC236}">
                <a16:creationId xmlns:a16="http://schemas.microsoft.com/office/drawing/2014/main" id="{9E3A9B7E-DA76-754C-985B-6C43EABD8C90}"/>
              </a:ext>
            </a:extLst>
          </p:cNvPr>
          <p:cNvGraphicFramePr>
            <a:graphicFrameLocks/>
          </p:cNvGraphicFramePr>
          <p:nvPr>
            <p:extLst>
              <p:ext uri="{D42A27DB-BD31-4B8C-83A1-F6EECF244321}">
                <p14:modId xmlns:p14="http://schemas.microsoft.com/office/powerpoint/2010/main" val="1626627868"/>
              </p:ext>
            </p:extLst>
          </p:nvPr>
        </p:nvGraphicFramePr>
        <p:xfrm>
          <a:off x="8665686" y="4239490"/>
          <a:ext cx="2842135" cy="214619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99695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C2AF3-C3FC-1847-9960-73B2F8571413}"/>
              </a:ext>
            </a:extLst>
          </p:cNvPr>
          <p:cNvSpPr>
            <a:spLocks noGrp="1"/>
          </p:cNvSpPr>
          <p:nvPr>
            <p:ph type="title"/>
          </p:nvPr>
        </p:nvSpPr>
        <p:spPr>
          <a:xfrm>
            <a:off x="838200" y="365126"/>
            <a:ext cx="10515600" cy="807508"/>
          </a:xfrm>
        </p:spPr>
        <p:txBody>
          <a:bodyPr/>
          <a:lstStyle/>
          <a:p>
            <a:r>
              <a:rPr lang="en-US" dirty="0"/>
              <a:t>Hypothesis 2</a:t>
            </a:r>
          </a:p>
        </p:txBody>
      </p:sp>
      <p:sp>
        <p:nvSpPr>
          <p:cNvPr id="3" name="Content Placeholder 2">
            <a:extLst>
              <a:ext uri="{FF2B5EF4-FFF2-40B4-BE49-F238E27FC236}">
                <a16:creationId xmlns:a16="http://schemas.microsoft.com/office/drawing/2014/main" id="{BF1CB82D-8EF6-FF40-9E48-AB21878D9B21}"/>
              </a:ext>
            </a:extLst>
          </p:cNvPr>
          <p:cNvSpPr>
            <a:spLocks noGrp="1"/>
          </p:cNvSpPr>
          <p:nvPr>
            <p:ph idx="1"/>
          </p:nvPr>
        </p:nvSpPr>
        <p:spPr>
          <a:xfrm>
            <a:off x="838200" y="1374428"/>
            <a:ext cx="10515600" cy="712623"/>
          </a:xfrm>
        </p:spPr>
        <p:txBody>
          <a:bodyPr>
            <a:normAutofit/>
          </a:bodyPr>
          <a:lstStyle/>
          <a:p>
            <a:r>
              <a:rPr lang="en-US" sz="1500" b="1" dirty="0"/>
              <a:t>Ho</a:t>
            </a:r>
            <a:r>
              <a:rPr lang="en-US" sz="1500" dirty="0"/>
              <a:t>: There is no correlation between Heart Disease and Diabetes among population above the age of 30.</a:t>
            </a:r>
            <a:endParaRPr lang="en-US" sz="1500" b="1" dirty="0"/>
          </a:p>
          <a:p>
            <a:r>
              <a:rPr lang="en-US" sz="1500" b="1" dirty="0"/>
              <a:t>Ha</a:t>
            </a:r>
            <a:r>
              <a:rPr lang="en-US" sz="1500" dirty="0"/>
              <a:t>: There is a greater incidence of Heart Disease among Diabetic population above the age of 30.</a:t>
            </a:r>
            <a:endParaRPr lang="en-US" sz="1500" b="1" dirty="0"/>
          </a:p>
          <a:p>
            <a:pPr marL="0" indent="0">
              <a:buNone/>
            </a:pPr>
            <a:endParaRPr lang="en-US" sz="1500" dirty="0"/>
          </a:p>
        </p:txBody>
      </p:sp>
      <p:sp>
        <p:nvSpPr>
          <p:cNvPr id="4" name="TextBox 3">
            <a:extLst>
              <a:ext uri="{FF2B5EF4-FFF2-40B4-BE49-F238E27FC236}">
                <a16:creationId xmlns:a16="http://schemas.microsoft.com/office/drawing/2014/main" id="{4BBA76BC-A1F9-6A4C-AAE1-27E6315FD860}"/>
              </a:ext>
            </a:extLst>
          </p:cNvPr>
          <p:cNvSpPr txBox="1"/>
          <p:nvPr/>
        </p:nvSpPr>
        <p:spPr>
          <a:xfrm>
            <a:off x="838199" y="2254469"/>
            <a:ext cx="11353801" cy="861774"/>
          </a:xfrm>
          <a:prstGeom prst="rect">
            <a:avLst/>
          </a:prstGeom>
          <a:noFill/>
        </p:spPr>
        <p:txBody>
          <a:bodyPr wrap="square" rtlCol="0">
            <a:spAutoFit/>
          </a:bodyPr>
          <a:lstStyle/>
          <a:p>
            <a:r>
              <a:rPr lang="en-US" sz="1600" dirty="0"/>
              <a:t>For this analysis- </a:t>
            </a:r>
          </a:p>
          <a:p>
            <a:r>
              <a:rPr lang="en-US" sz="1600" dirty="0"/>
              <a:t>Group 1: Diabetic/ Not Diabetic (eliminated the No, borderline and the diabetes during pregnancy groups).</a:t>
            </a:r>
          </a:p>
          <a:p>
            <a:r>
              <a:rPr lang="en-US" sz="1600" dirty="0"/>
              <a:t>Group 2: Heart Disease Yes/ No</a:t>
            </a:r>
          </a:p>
        </p:txBody>
      </p:sp>
      <p:sp>
        <p:nvSpPr>
          <p:cNvPr id="5" name="TextBox 4">
            <a:extLst>
              <a:ext uri="{FF2B5EF4-FFF2-40B4-BE49-F238E27FC236}">
                <a16:creationId xmlns:a16="http://schemas.microsoft.com/office/drawing/2014/main" id="{63353317-B349-E743-85C6-819244FD099D}"/>
              </a:ext>
            </a:extLst>
          </p:cNvPr>
          <p:cNvSpPr txBox="1"/>
          <p:nvPr/>
        </p:nvSpPr>
        <p:spPr>
          <a:xfrm>
            <a:off x="838198" y="3283661"/>
            <a:ext cx="10615449" cy="3046988"/>
          </a:xfrm>
          <a:prstGeom prst="rect">
            <a:avLst/>
          </a:prstGeom>
          <a:noFill/>
        </p:spPr>
        <p:txBody>
          <a:bodyPr wrap="square" rtlCol="0">
            <a:spAutoFit/>
          </a:bodyPr>
          <a:lstStyle/>
          <a:p>
            <a:r>
              <a:rPr lang="en-US" sz="1600" dirty="0"/>
              <a:t>Both these groups carry Categorical Values, we look for correlation using </a:t>
            </a:r>
            <a:r>
              <a:rPr lang="en-US" sz="1600" b="1" dirty="0"/>
              <a:t>chi squared test </a:t>
            </a:r>
            <a:r>
              <a:rPr lang="en-US" sz="1600" dirty="0"/>
              <a:t>for independence.</a:t>
            </a:r>
          </a:p>
          <a:p>
            <a:endParaRPr lang="en-US" sz="1600" dirty="0"/>
          </a:p>
          <a:p>
            <a:r>
              <a:rPr lang="en-US" sz="1600" dirty="0"/>
              <a:t>The </a:t>
            </a:r>
            <a:r>
              <a:rPr lang="en-US" sz="1600" b="1" dirty="0"/>
              <a:t>p-value: 0.0</a:t>
            </a:r>
            <a:r>
              <a:rPr lang="en-US" sz="1600" dirty="0"/>
              <a:t>, since p-value is low we </a:t>
            </a:r>
            <a:r>
              <a:rPr lang="en-US" sz="1600" b="1" dirty="0"/>
              <a:t>reject the Ho </a:t>
            </a:r>
            <a:r>
              <a:rPr lang="en-US" sz="1600" dirty="0"/>
              <a:t>that there is no correlation between Heart Disease and Diabetes. </a:t>
            </a:r>
          </a:p>
          <a:p>
            <a:endParaRPr lang="en-US" sz="1600" dirty="0"/>
          </a:p>
          <a:p>
            <a:r>
              <a:rPr lang="en-US" sz="1600" b="1" dirty="0"/>
              <a:t>Cramer’s V </a:t>
            </a:r>
            <a:r>
              <a:rPr lang="en-US" sz="1600" dirty="0"/>
              <a:t>to test the strength of correlation between two categorical variables involved in chi-squared test.</a:t>
            </a:r>
          </a:p>
          <a:p>
            <a:endParaRPr lang="en-US" sz="1600" dirty="0"/>
          </a:p>
          <a:p>
            <a:r>
              <a:rPr lang="en-US" sz="1600" b="1" dirty="0"/>
              <a:t>Cramer’s V = 0.462 </a:t>
            </a:r>
            <a:r>
              <a:rPr lang="en-US" sz="1600" dirty="0"/>
              <a:t>(ranges from 0 to 1), implies moderately positive correlation.</a:t>
            </a:r>
          </a:p>
          <a:p>
            <a:endParaRPr lang="en-US" sz="1600" dirty="0"/>
          </a:p>
          <a:p>
            <a:r>
              <a:rPr lang="en-US" sz="1600" dirty="0"/>
              <a:t>Seems to be some correlation between Heart Disease and Diabetes.</a:t>
            </a:r>
          </a:p>
          <a:p>
            <a:endParaRPr lang="en-US" sz="1600" dirty="0"/>
          </a:p>
          <a:p>
            <a:r>
              <a:rPr lang="en-US" sz="1600" dirty="0"/>
              <a:t>Important!  Correlation does not imply causation.  </a:t>
            </a:r>
          </a:p>
        </p:txBody>
      </p:sp>
    </p:spTree>
    <p:extLst>
      <p:ext uri="{BB962C8B-B14F-4D97-AF65-F5344CB8AC3E}">
        <p14:creationId xmlns:p14="http://schemas.microsoft.com/office/powerpoint/2010/main" val="3849822296"/>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4079</TotalTime>
  <Words>1167</Words>
  <Application>Microsoft Macintosh PowerPoint</Application>
  <PresentationFormat>Widescreen</PresentationFormat>
  <Paragraphs>155</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Aharoni</vt:lpstr>
      <vt:lpstr>Arial</vt:lpstr>
      <vt:lpstr>Avenir Next LT Pro</vt:lpstr>
      <vt:lpstr>Calibri</vt:lpstr>
      <vt:lpstr>ShapesVTI</vt:lpstr>
      <vt:lpstr>Key Indicators of  Heart Disease</vt:lpstr>
      <vt:lpstr>Introduction </vt:lpstr>
      <vt:lpstr>Project Details </vt:lpstr>
      <vt:lpstr>Potential Value</vt:lpstr>
      <vt:lpstr>Details on the Dataset</vt:lpstr>
      <vt:lpstr>More Details on the Dataset</vt:lpstr>
      <vt:lpstr>Questions</vt:lpstr>
      <vt:lpstr>Hypothesis 1  </vt:lpstr>
      <vt:lpstr>Hypothesis 2</vt:lpstr>
      <vt:lpstr>Key Insights</vt:lpstr>
      <vt:lpstr>Recommendations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Suchitra Subramani</dc:creator>
  <cp:lastModifiedBy>Suchitra Subramani</cp:lastModifiedBy>
  <cp:revision>32</cp:revision>
  <dcterms:created xsi:type="dcterms:W3CDTF">2022-03-29T22:41:12Z</dcterms:created>
  <dcterms:modified xsi:type="dcterms:W3CDTF">2022-04-01T18:56:30Z</dcterms:modified>
</cp:coreProperties>
</file>

<file path=docProps/thumbnail.jpeg>
</file>